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de143d5f5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de143d5f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8e552ce1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8e552ce1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docs.google.com/document/d/1HPx_XGSctcpQ-QbCR3TFNZ5vl79B_PQhxS-RO1yt0cc/edit?tab=t.0" TargetMode="External"/><Relationship Id="rId11" Type="http://schemas.openxmlformats.org/officeDocument/2006/relationships/hyperlink" Target="https://docs.google.com/document/d/1q-QFkHqSqbSUWVRa_miklOfVd9Ic9aMiPN_sASa1zCU/edit?tab=t.0" TargetMode="External"/><Relationship Id="rId10" Type="http://schemas.openxmlformats.org/officeDocument/2006/relationships/hyperlink" Target="https://docs.google.com/document/d/1AwxDrdqjs0VTCaGu5BCw6QxIzbCLM7WE_bkmtlQ-fw8/edit?tab=t.0" TargetMode="External"/><Relationship Id="rId12" Type="http://schemas.openxmlformats.org/officeDocument/2006/relationships/hyperlink" Target="https://docs.google.com/presentation/d/1pkNyyyU-l4Zn9xJwH6joVnATVdCp2SDMwzHbtS2Gb0s/edit?slide=id.g3801975828f_3_296#slide=id.g3801975828f_3_296" TargetMode="External"/><Relationship Id="rId9" Type="http://schemas.openxmlformats.org/officeDocument/2006/relationships/hyperlink" Target="https://docs.google.com/document/d/1Zg1oHQoWlbZI0D0DBDN_L2ojvOE0lf6ilbcryeRWEoE/edit?tab=t.0" TargetMode="External"/><Relationship Id="rId5" Type="http://schemas.openxmlformats.org/officeDocument/2006/relationships/hyperlink" Target="https://docs.google.com/document/d/1_6J0zOWrmN24EPGqdJd5AiVUhehtGm0HSmihWX-M_lE/edit?tab=t.v2ozjkblmugo" TargetMode="External"/><Relationship Id="rId6" Type="http://schemas.openxmlformats.org/officeDocument/2006/relationships/hyperlink" Target="https://docs.google.com/document/d/1iNPdkuMtiBHUrwQZkeji5Csr150sngZZfgsMOiFNb6g/edit?tab=t.0" TargetMode="External"/><Relationship Id="rId7" Type="http://schemas.openxmlformats.org/officeDocument/2006/relationships/hyperlink" Target="https://docs.google.com/document/d/12XLON6utqfx36Ca7CHCmZtTkc2-c3t_zIsL3hYMd3Mo/edit?tab=t.0" TargetMode="External"/><Relationship Id="rId8" Type="http://schemas.openxmlformats.org/officeDocument/2006/relationships/hyperlink" Target="https://docs.google.com/document/d/1UrlW9jRdbVh2cEBDbF5r5-vtKxGoGt61MD3jJGHhUIk/edit?tab=t.bwe1s9s21wq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50035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April 22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~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2350" y="4588100"/>
            <a:ext cx="1855826" cy="63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252500" y="1328925"/>
            <a:ext cx="8189400" cy="33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700"/>
              <a:buFont typeface="Merriweather"/>
              <a:buChar char="●"/>
            </a:pPr>
            <a:r>
              <a:rPr lang="en" sz="17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Resos!</a:t>
            </a:r>
            <a:endParaRPr sz="17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25/26-075 Urging the City of Berkeley to Uphold Police Accountability Measures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25/26-103 - Urging University Administration to Implement SB 98 and Establishing the ASUC Police Accountability Board 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25/26-104 - Creating a Standardized Onboarding Process for Support Staff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25/26-105 - Establishing an ASUC Professional Development Program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25/26-116 - A Resolution to Advance Systemwide Housing Transparency and Accountability in UC Student Housing Programs 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25/26-118 - Recognizing May as National Foster Care Awareness Month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25/26-119 Addressing the Need for Student Third Places 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 u="sng">
                <a:solidFill>
                  <a:srgbClr val="1155CC"/>
                </a:solidFill>
                <a:latin typeface="Merriweather"/>
                <a:ea typeface="Merriweather"/>
                <a:cs typeface="Merriweather"/>
                <a:sym typeface="Merriweather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SR 25/26 120 - Retaining Administration of the Multicultural Initiative Fund (MIF) Under the Office of the President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12"/>
              </a:rPr>
              <a:t>MIF Presentation 2026</a:t>
            </a: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	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228200" y="1380225"/>
            <a:ext cx="55797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ASUC/GA AVC Check In </a:t>
            </a:r>
            <a:r>
              <a:rPr b="1"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(4/16)</a:t>
            </a:r>
            <a:endParaRPr b="1"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Investment Meeting </a:t>
            </a:r>
            <a:r>
              <a:rPr b="1"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(4/17)</a:t>
            </a:r>
            <a:endParaRPr b="1"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Tabling at Cal Day!</a:t>
            </a:r>
            <a:r>
              <a:rPr b="1"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(4/18)</a:t>
            </a:r>
            <a:endParaRPr b="1"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Succession Summit </a:t>
            </a:r>
            <a:r>
              <a:rPr b="1"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(4/21)</a:t>
            </a:r>
            <a:endParaRPr b="1"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23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500"/>
              <a:buFont typeface="Merriweather"/>
              <a:buChar char="●"/>
            </a:pPr>
            <a:r>
              <a:rPr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Life Safety Fee Committee </a:t>
            </a:r>
            <a:r>
              <a:rPr b="1" lang="en" sz="15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(4/22)</a:t>
            </a:r>
            <a:endParaRPr b="1"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287525" y="289950"/>
            <a:ext cx="24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809" y="4684500"/>
            <a:ext cx="1682739" cy="5727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>
            <p:ph type="title"/>
          </p:nvPr>
        </p:nvSpPr>
        <p:spPr>
          <a:xfrm>
            <a:off x="4573100" y="289950"/>
            <a:ext cx="373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</a:t>
            </a: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4145125" y="1283550"/>
            <a:ext cx="4838100" cy="33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SU Monthly Board of Directors Meeting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(4/24)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Cal1Card Advisory Committee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(4/24)</a:t>
            </a:r>
            <a:endParaRPr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[WFAC] Wellness Fund Advisory Committee Meeting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(4/24)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ASUC/VCSA/VPUE/Registrar/AVC Enrollment Standing Meeting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(4/27)</a:t>
            </a:r>
            <a:endParaRPr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/ VPAP standing monthly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(4/27)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Homecoming 2026 Kickoff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(4/27)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Executive and Chief Appointed Officer Committee Meeting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(4/29)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Demographic Data Reporting Recommendation Discussion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(4/29)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President Elect Intro | Chancellor &amp; EVCP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(5/1)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43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50"/>
              <a:buFont typeface="Merriweather"/>
              <a:buChar char="●"/>
            </a:pPr>
            <a:r>
              <a:rPr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Transfer Welcome Speech </a:t>
            </a:r>
            <a:r>
              <a:rPr b="1" lang="en" sz="13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(5/2)</a:t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79550" y="1227600"/>
            <a:ext cx="4163700" cy="36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Major Upcoming Events &amp; Opportunities</a:t>
            </a:r>
            <a:endParaRPr b="1"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●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Finance: 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○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Personal Finance Workshop - April 22 (Eshleman Hall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○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Guest speakers confirmed - encouraging students to sign up ASAP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●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Academic &amp; Professional Development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○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Wilson Sonsini Law Firm Visit - April 21, 11:00 AM–1:30 PM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●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Initiative Fund (MIF)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○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Spring Senate Presentation - April 22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○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Miles for the Middle East - April 25, 11:30 AM (Golden Gate Bridge)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○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Nazakat Showcase - April 26, 4:00 PM (Krutch Theatre)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External Affairs &amp; Community Engagement</a:t>
            </a:r>
            <a:endParaRPr b="1"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●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Ongoing planning for a PHC x IFC x OP collaborative event (date TBD, likely late April or early May)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16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50"/>
              <a:buFont typeface="Merriweather"/>
              <a:buChar char="●"/>
            </a:pPr>
            <a:r>
              <a:rPr lang="en" sz="11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Exploring volunteer opportunities at domestic violence shelters and a potential speaker panel</a:t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>
            <p:ph type="title"/>
          </p:nvPr>
        </p:nvSpPr>
        <p:spPr>
          <a:xfrm>
            <a:off x="300800" y="183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the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President 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2350" y="4511900"/>
            <a:ext cx="1855826" cy="63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4760000" y="1310250"/>
            <a:ext cx="4061400" cy="30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Wellness &amp; Campus Engagement</a:t>
            </a:r>
            <a:endParaRPr b="1"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Denim Day – April 29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Students encouraged to wear denim in support of awareness efforts.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Planning Mental Health Awareness Month programming and upcoming tabling opportunities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Legislative &amp; Internal Updates </a:t>
            </a:r>
            <a:endParaRPr b="1"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Multiple OP resolutions advancing through committee over the next two weeks.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MIF Resolution currently in progress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Additional Notes</a:t>
            </a:r>
            <a:endParaRPr b="1"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Continued outreach for undocumented &amp; international student resources (housing and campus spaces)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100"/>
              <a:buFont typeface="Merriweather"/>
              <a:buChar char="●"/>
            </a:pPr>
            <a:r>
              <a:rPr lang="en" sz="1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Development of commuter resource guide and expanded transfer/non-traditional student outreach</a:t>
            </a:r>
            <a:endParaRPr sz="1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