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0"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d4b2a1c74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d4b2a1c74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rgbClr val="212121"/>
              </a:buClr>
              <a:buSzPts val="1600"/>
              <a:buFont typeface="Barlow Semi Condensed"/>
              <a:buChar char="●"/>
            </a:pPr>
            <a:r>
              <a:rPr lang="en" sz="1600">
                <a:solidFill>
                  <a:srgbClr val="212121"/>
                </a:solidFill>
                <a:latin typeface="Voces"/>
                <a:ea typeface="Voces"/>
                <a:cs typeface="Voces"/>
                <a:sym typeface="Voces"/>
              </a:rPr>
              <a:t>At the center of Berkeley's current energy system is a </a:t>
            </a:r>
            <a:r>
              <a:rPr b="1" lang="en" sz="1600">
                <a:solidFill>
                  <a:srgbClr val="212121"/>
                </a:solidFill>
                <a:latin typeface="Voces"/>
                <a:ea typeface="Voces"/>
                <a:cs typeface="Voces"/>
                <a:sym typeface="Voces"/>
              </a:rPr>
              <a:t>natural</a:t>
            </a:r>
            <a:r>
              <a:rPr lang="en" sz="1600">
                <a:solidFill>
                  <a:srgbClr val="212121"/>
                </a:solidFill>
                <a:latin typeface="Voces"/>
                <a:ea typeface="Voces"/>
                <a:cs typeface="Voces"/>
                <a:sym typeface="Voces"/>
              </a:rPr>
              <a:t> </a:t>
            </a:r>
            <a:r>
              <a:rPr b="1" lang="en" sz="1600">
                <a:solidFill>
                  <a:srgbClr val="212121"/>
                </a:solidFill>
                <a:latin typeface="Voces"/>
                <a:ea typeface="Voces"/>
                <a:cs typeface="Voces"/>
                <a:sym typeface="Voces"/>
              </a:rPr>
              <a:t>gas-fired cogeneration plant</a:t>
            </a:r>
            <a:r>
              <a:rPr lang="en" sz="1600">
                <a:solidFill>
                  <a:srgbClr val="212121"/>
                </a:solidFill>
                <a:latin typeface="Voces"/>
                <a:ea typeface="Voces"/>
                <a:cs typeface="Voces"/>
                <a:sym typeface="Voces"/>
              </a:rPr>
              <a:t>, which is the primary source for</a:t>
            </a:r>
            <a:r>
              <a:rPr b="1" lang="en" sz="1600">
                <a:solidFill>
                  <a:srgbClr val="212121"/>
                </a:solidFill>
                <a:latin typeface="Voces"/>
                <a:ea typeface="Voces"/>
                <a:cs typeface="Voces"/>
                <a:sym typeface="Voces"/>
              </a:rPr>
              <a:t> electricity and heating</a:t>
            </a:r>
            <a:r>
              <a:rPr lang="en" sz="1600">
                <a:solidFill>
                  <a:srgbClr val="212121"/>
                </a:solidFill>
                <a:latin typeface="Voces"/>
                <a:ea typeface="Voces"/>
                <a:cs typeface="Voces"/>
                <a:sym typeface="Voces"/>
              </a:rPr>
              <a:t> for campus buildings and you’ve </a:t>
            </a:r>
            <a:r>
              <a:rPr lang="en" sz="1600">
                <a:solidFill>
                  <a:srgbClr val="212121"/>
                </a:solidFill>
                <a:latin typeface="Voces"/>
                <a:ea typeface="Voces"/>
                <a:cs typeface="Voces"/>
                <a:sym typeface="Voces"/>
              </a:rPr>
              <a:t>probably</a:t>
            </a:r>
            <a:r>
              <a:rPr lang="en" sz="1600">
                <a:solidFill>
                  <a:srgbClr val="212121"/>
                </a:solidFill>
                <a:latin typeface="Voces"/>
                <a:ea typeface="Voces"/>
                <a:cs typeface="Voces"/>
                <a:sym typeface="Voces"/>
              </a:rPr>
              <a:t> noticed it located on the Southwest corner of campus. When it was first built in </a:t>
            </a:r>
            <a:r>
              <a:rPr b="1" lang="en" sz="1600">
                <a:solidFill>
                  <a:srgbClr val="212121"/>
                </a:solidFill>
                <a:latin typeface="Voces"/>
                <a:ea typeface="Voces"/>
                <a:cs typeface="Voces"/>
                <a:sym typeface="Voces"/>
              </a:rPr>
              <a:t>1987</a:t>
            </a:r>
            <a:r>
              <a:rPr lang="en" sz="1600">
                <a:solidFill>
                  <a:srgbClr val="212121"/>
                </a:solidFill>
                <a:latin typeface="Voces"/>
                <a:ea typeface="Voces"/>
                <a:cs typeface="Voces"/>
                <a:sym typeface="Voces"/>
              </a:rPr>
              <a:t>, the cogeneration plant was state of the art facility, efficiently producing both electricity and steam. </a:t>
            </a:r>
            <a:endParaRPr sz="1600">
              <a:solidFill>
                <a:srgbClr val="212121"/>
              </a:solidFill>
              <a:latin typeface="Voces"/>
              <a:ea typeface="Voces"/>
              <a:cs typeface="Voces"/>
              <a:sym typeface="Voces"/>
            </a:endParaRPr>
          </a:p>
          <a:p>
            <a:pPr indent="-330200" lvl="0" marL="457200" rtl="0" algn="l">
              <a:lnSpc>
                <a:spcPct val="115000"/>
              </a:lnSpc>
              <a:spcBef>
                <a:spcPts val="0"/>
              </a:spcBef>
              <a:spcAft>
                <a:spcPts val="0"/>
              </a:spcAft>
              <a:buClr>
                <a:srgbClr val="212121"/>
              </a:buClr>
              <a:buSzPts val="1600"/>
              <a:buFont typeface="Barlow Semi Condensed"/>
              <a:buChar char="●"/>
            </a:pPr>
            <a:r>
              <a:rPr lang="en" sz="1600">
                <a:solidFill>
                  <a:srgbClr val="212121"/>
                </a:solidFill>
                <a:latin typeface="Voces"/>
                <a:ea typeface="Voces"/>
                <a:cs typeface="Voces"/>
                <a:sym typeface="Voces"/>
              </a:rPr>
              <a:t>Emissions from the fossil fuel used in the cogeneration plant system contribute to the majority of the campus' </a:t>
            </a:r>
            <a:r>
              <a:rPr b="1" lang="en" sz="1600">
                <a:solidFill>
                  <a:srgbClr val="212121"/>
                </a:solidFill>
                <a:latin typeface="Voces"/>
                <a:ea typeface="Voces"/>
                <a:cs typeface="Voces"/>
                <a:sym typeface="Voces"/>
              </a:rPr>
              <a:t>scope 1 greenhouse gas emissions</a:t>
            </a:r>
            <a:r>
              <a:rPr lang="en" sz="1600">
                <a:solidFill>
                  <a:srgbClr val="212121"/>
                </a:solidFill>
                <a:latin typeface="Voces"/>
                <a:ea typeface="Voces"/>
                <a:cs typeface="Voces"/>
                <a:sym typeface="Voces"/>
              </a:rPr>
              <a:t> and remain the biggest challenge to achieving the university’s </a:t>
            </a:r>
            <a:r>
              <a:rPr b="1" lang="en" sz="1600">
                <a:solidFill>
                  <a:srgbClr val="212121"/>
                </a:solidFill>
                <a:latin typeface="Voces"/>
                <a:ea typeface="Voces"/>
                <a:cs typeface="Voces"/>
                <a:sym typeface="Voces"/>
              </a:rPr>
              <a:t>2045 goal</a:t>
            </a:r>
            <a:r>
              <a:rPr lang="en" sz="1600">
                <a:solidFill>
                  <a:srgbClr val="212121"/>
                </a:solidFill>
                <a:latin typeface="Voces"/>
                <a:ea typeface="Voces"/>
                <a:cs typeface="Voces"/>
                <a:sym typeface="Voces"/>
              </a:rPr>
              <a:t> </a:t>
            </a:r>
            <a:r>
              <a:rPr b="1" lang="en" sz="1600">
                <a:solidFill>
                  <a:srgbClr val="212121"/>
                </a:solidFill>
                <a:latin typeface="Voces"/>
                <a:ea typeface="Voces"/>
                <a:cs typeface="Voces"/>
                <a:sym typeface="Voces"/>
              </a:rPr>
              <a:t>of reducing emissions by 90 percent.</a:t>
            </a:r>
            <a:endParaRPr b="1" sz="1600">
              <a:solidFill>
                <a:srgbClr val="212121"/>
              </a:solidFill>
              <a:latin typeface="Voces"/>
              <a:ea typeface="Voces"/>
              <a:cs typeface="Voces"/>
              <a:sym typeface="Voces"/>
            </a:endParaRPr>
          </a:p>
          <a:p>
            <a:pPr indent="-330200" lvl="0" marL="457200" rtl="0" algn="l">
              <a:lnSpc>
                <a:spcPct val="115000"/>
              </a:lnSpc>
              <a:spcBef>
                <a:spcPts val="0"/>
              </a:spcBef>
              <a:spcAft>
                <a:spcPts val="0"/>
              </a:spcAft>
              <a:buClr>
                <a:srgbClr val="212121"/>
              </a:buClr>
              <a:buSzPts val="1600"/>
              <a:buFont typeface="Barlow Semi Condensed"/>
              <a:buChar char="●"/>
            </a:pPr>
            <a:r>
              <a:rPr lang="en" sz="1600">
                <a:solidFill>
                  <a:srgbClr val="212121"/>
                </a:solidFill>
                <a:latin typeface="Voces"/>
                <a:ea typeface="Voces"/>
                <a:cs typeface="Voces"/>
                <a:sym typeface="Voces"/>
              </a:rPr>
              <a:t>The cogeneration system was originally designed to power the entire campus and was </a:t>
            </a:r>
            <a:r>
              <a:rPr b="1" lang="en" sz="1600">
                <a:solidFill>
                  <a:srgbClr val="212121"/>
                </a:solidFill>
                <a:latin typeface="Voces"/>
                <a:ea typeface="Voces"/>
                <a:cs typeface="Voces"/>
                <a:sym typeface="Voces"/>
              </a:rPr>
              <a:t>constructed almost 40 years ago</a:t>
            </a:r>
            <a:r>
              <a:rPr lang="en" sz="1600">
                <a:solidFill>
                  <a:srgbClr val="212121"/>
                </a:solidFill>
                <a:latin typeface="Voces"/>
                <a:ea typeface="Voces"/>
                <a:cs typeface="Voces"/>
                <a:sym typeface="Voces"/>
              </a:rPr>
              <a:t>, so it is now </a:t>
            </a:r>
            <a:r>
              <a:rPr b="1" lang="en" sz="1600">
                <a:solidFill>
                  <a:srgbClr val="212121"/>
                </a:solidFill>
                <a:latin typeface="Voces"/>
                <a:ea typeface="Voces"/>
                <a:cs typeface="Voces"/>
                <a:sym typeface="Voces"/>
              </a:rPr>
              <a:t>inadequate</a:t>
            </a:r>
            <a:r>
              <a:rPr lang="en" sz="1600">
                <a:solidFill>
                  <a:srgbClr val="212121"/>
                </a:solidFill>
                <a:latin typeface="Voces"/>
                <a:ea typeface="Voces"/>
                <a:cs typeface="Voces"/>
                <a:sym typeface="Voces"/>
              </a:rPr>
              <a:t> to meet the campus' growing energy needs and incurs increasing operating costs under </a:t>
            </a:r>
            <a:r>
              <a:rPr b="1" lang="en" sz="1600">
                <a:solidFill>
                  <a:srgbClr val="212121"/>
                </a:solidFill>
                <a:latin typeface="Voces"/>
                <a:ea typeface="Voces"/>
                <a:cs typeface="Voces"/>
                <a:sym typeface="Voces"/>
              </a:rPr>
              <a:t>California's cap-and-trade regulatory framework</a:t>
            </a:r>
            <a:r>
              <a:rPr lang="en" sz="1600">
                <a:solidFill>
                  <a:srgbClr val="212121"/>
                </a:solidFill>
                <a:latin typeface="Voces"/>
                <a:ea typeface="Voces"/>
                <a:cs typeface="Voces"/>
                <a:sym typeface="Voces"/>
              </a:rPr>
              <a:t>.</a:t>
            </a:r>
            <a:endParaRPr sz="1600">
              <a:solidFill>
                <a:srgbClr val="212121"/>
              </a:solidFill>
              <a:latin typeface="Voces"/>
              <a:ea typeface="Voces"/>
              <a:cs typeface="Voces"/>
              <a:sym typeface="Voces"/>
            </a:endParaRPr>
          </a:p>
          <a:p>
            <a:pPr indent="-330200" lvl="0" marL="457200" rtl="0" algn="l">
              <a:lnSpc>
                <a:spcPct val="115000"/>
              </a:lnSpc>
              <a:spcBef>
                <a:spcPts val="0"/>
              </a:spcBef>
              <a:spcAft>
                <a:spcPts val="0"/>
              </a:spcAft>
              <a:buClr>
                <a:srgbClr val="212121"/>
              </a:buClr>
              <a:buSzPts val="1600"/>
              <a:buFont typeface="Barlow Semi Condensed"/>
              <a:buChar char="●"/>
            </a:pPr>
            <a:r>
              <a:rPr lang="en" sz="1600">
                <a:solidFill>
                  <a:srgbClr val="212121"/>
                </a:solidFill>
                <a:latin typeface="Voces"/>
                <a:ea typeface="Voces"/>
                <a:cs typeface="Voces"/>
                <a:sym typeface="Voces"/>
              </a:rPr>
              <a:t>As a result, the campus has increasingly relied on the local utility for additional power to keep up with growth. With the cogeneration plant and steam distribution system nearing the </a:t>
            </a:r>
            <a:r>
              <a:rPr b="1" lang="en" sz="1600">
                <a:solidFill>
                  <a:srgbClr val="212121"/>
                </a:solidFill>
                <a:latin typeface="Voces"/>
                <a:ea typeface="Voces"/>
                <a:cs typeface="Voces"/>
                <a:sym typeface="Voces"/>
              </a:rPr>
              <a:t>end of its useful life</a:t>
            </a:r>
            <a:r>
              <a:rPr lang="en" sz="1600">
                <a:solidFill>
                  <a:srgbClr val="212121"/>
                </a:solidFill>
                <a:latin typeface="Voces"/>
                <a:ea typeface="Voces"/>
                <a:cs typeface="Voces"/>
                <a:sym typeface="Voces"/>
              </a:rPr>
              <a:t>, maintenance and needed upgrades have become increasingly disruptive and cost prohibitive.</a:t>
            </a:r>
            <a:endParaRPr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d4b2a1c74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d4b2a1c74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434343"/>
              </a:buClr>
              <a:buSzPts val="1600"/>
              <a:buFont typeface="Roboto"/>
              <a:buChar char="●"/>
            </a:pPr>
            <a:r>
              <a:rPr b="1" lang="en" sz="1650">
                <a:solidFill>
                  <a:srgbClr val="434343"/>
                </a:solidFill>
                <a:latin typeface="Roboto"/>
                <a:ea typeface="Roboto"/>
                <a:cs typeface="Roboto"/>
                <a:sym typeface="Roboto"/>
              </a:rPr>
              <a:t>2015-2020</a:t>
            </a:r>
            <a:r>
              <a:rPr lang="en" sz="1650">
                <a:solidFill>
                  <a:srgbClr val="434343"/>
                </a:solidFill>
                <a:latin typeface="Roboto"/>
                <a:ea typeface="Roboto"/>
                <a:cs typeface="Roboto"/>
                <a:sym typeface="Roboto"/>
              </a:rPr>
              <a:t>: Aging cogen plant identified as an issue, so ARUP, the consulting group, was brought in to evaluate potential options. There were many different options proposed but in the end Berkeley decided to go fully electric! Then in </a:t>
            </a:r>
            <a:r>
              <a:rPr b="1" lang="en" sz="1650">
                <a:solidFill>
                  <a:srgbClr val="434343"/>
                </a:solidFill>
                <a:latin typeface="Roboto"/>
                <a:ea typeface="Roboto"/>
                <a:cs typeface="Roboto"/>
                <a:sym typeface="Roboto"/>
              </a:rPr>
              <a:t>2021: </a:t>
            </a:r>
            <a:r>
              <a:rPr lang="en" sz="1650">
                <a:solidFill>
                  <a:srgbClr val="434343"/>
                </a:solidFill>
                <a:latin typeface="Roboto"/>
                <a:ea typeface="Roboto"/>
                <a:cs typeface="Roboto"/>
                <a:sym typeface="Roboto"/>
              </a:rPr>
              <a:t>Berkeley officially launches the Berkeley Clean Energy Campus (BCEC) Initiative and initiates the Integrated Resource &amp; Activation Plan (IRAP)</a:t>
            </a:r>
            <a:endParaRPr sz="1650">
              <a:solidFill>
                <a:srgbClr val="434343"/>
              </a:solidFill>
              <a:latin typeface="Roboto"/>
              <a:ea typeface="Roboto"/>
              <a:cs typeface="Roboto"/>
              <a:sym typeface="Roboto"/>
            </a:endParaRPr>
          </a:p>
          <a:p>
            <a:pPr indent="-330200" lvl="0" marL="457200" rtl="0" algn="l">
              <a:spcBef>
                <a:spcPts val="0"/>
              </a:spcBef>
              <a:spcAft>
                <a:spcPts val="0"/>
              </a:spcAft>
              <a:buClr>
                <a:srgbClr val="434343"/>
              </a:buClr>
              <a:buSzPts val="1600"/>
              <a:buFont typeface="Roboto"/>
              <a:buChar char="●"/>
            </a:pPr>
            <a:r>
              <a:rPr b="1" lang="en" sz="1650">
                <a:solidFill>
                  <a:srgbClr val="434343"/>
                </a:solidFill>
                <a:latin typeface="Roboto"/>
                <a:ea typeface="Roboto"/>
                <a:cs typeface="Roboto"/>
                <a:sym typeface="Roboto"/>
              </a:rPr>
              <a:t>January 2022:</a:t>
            </a:r>
            <a:r>
              <a:rPr lang="en" sz="1650">
                <a:solidFill>
                  <a:srgbClr val="434343"/>
                </a:solidFill>
                <a:latin typeface="Roboto"/>
                <a:ea typeface="Roboto"/>
                <a:cs typeface="Roboto"/>
                <a:sym typeface="Roboto"/>
              </a:rPr>
              <a:t> Final commitment to electrifying and forming Clean Energy Campus Advisory Committee to plan and design BCEC project, committee has faculty, student and administrative representatives </a:t>
            </a:r>
            <a:endParaRPr sz="1650">
              <a:solidFill>
                <a:srgbClr val="434343"/>
              </a:solidFill>
              <a:latin typeface="Roboto"/>
              <a:ea typeface="Roboto"/>
              <a:cs typeface="Roboto"/>
              <a:sym typeface="Roboto"/>
            </a:endParaRPr>
          </a:p>
          <a:p>
            <a:pPr indent="-330200" lvl="0" marL="457200" rtl="0" algn="l">
              <a:spcBef>
                <a:spcPts val="0"/>
              </a:spcBef>
              <a:spcAft>
                <a:spcPts val="0"/>
              </a:spcAft>
              <a:buClr>
                <a:srgbClr val="434343"/>
              </a:buClr>
              <a:buSzPts val="1600"/>
              <a:buFont typeface="Roboto"/>
              <a:buChar char="●"/>
            </a:pPr>
            <a:r>
              <a:rPr b="1" lang="en" sz="1650">
                <a:solidFill>
                  <a:srgbClr val="434343"/>
                </a:solidFill>
                <a:latin typeface="Roboto"/>
                <a:ea typeface="Roboto"/>
                <a:cs typeface="Roboto"/>
                <a:sym typeface="Roboto"/>
              </a:rPr>
              <a:t>June 2022: </a:t>
            </a:r>
            <a:r>
              <a:rPr lang="en" sz="1650">
                <a:solidFill>
                  <a:srgbClr val="434343"/>
                </a:solidFill>
                <a:latin typeface="Roboto"/>
                <a:ea typeface="Roboto"/>
                <a:cs typeface="Roboto"/>
                <a:sym typeface="Roboto"/>
              </a:rPr>
              <a:t>Incredible amount of student engagement and action, UC Green New Deal, BERC, ASUC resolutions, petitions, letters, etc. sent to CA State Finance Committee, combined with Office of Sustainability administration, secures $249 million for BCEC</a:t>
            </a:r>
            <a:endParaRPr sz="1650">
              <a:solidFill>
                <a:srgbClr val="434343"/>
              </a:solidFill>
              <a:latin typeface="Roboto"/>
              <a:ea typeface="Roboto"/>
              <a:cs typeface="Roboto"/>
              <a:sym typeface="Roboto"/>
            </a:endParaRPr>
          </a:p>
          <a:p>
            <a:pPr indent="-330200" lvl="0" marL="457200" rtl="0" algn="l">
              <a:spcBef>
                <a:spcPts val="0"/>
              </a:spcBef>
              <a:spcAft>
                <a:spcPts val="0"/>
              </a:spcAft>
              <a:buClr>
                <a:srgbClr val="434343"/>
              </a:buClr>
              <a:buSzPts val="1600"/>
              <a:buFont typeface="Roboto"/>
              <a:buChar char="●"/>
            </a:pPr>
            <a:r>
              <a:rPr b="1" lang="en" sz="1650">
                <a:solidFill>
                  <a:srgbClr val="434343"/>
                </a:solidFill>
                <a:latin typeface="Roboto"/>
                <a:ea typeface="Roboto"/>
                <a:cs typeface="Roboto"/>
                <a:sym typeface="Roboto"/>
              </a:rPr>
              <a:t>July 2023: </a:t>
            </a:r>
            <a:r>
              <a:rPr lang="en" sz="1650">
                <a:solidFill>
                  <a:srgbClr val="434343"/>
                </a:solidFill>
                <a:latin typeface="Roboto"/>
                <a:ea typeface="Roboto"/>
                <a:cs typeface="Roboto"/>
                <a:sym typeface="Roboto"/>
              </a:rPr>
              <a:t>The University of California Board of Regents approve $40 million funding for pre-construction designs and plans for BCEC</a:t>
            </a:r>
            <a:endParaRPr sz="1650">
              <a:solidFill>
                <a:srgbClr val="434343"/>
              </a:solidFill>
              <a:latin typeface="Roboto"/>
              <a:ea typeface="Roboto"/>
              <a:cs typeface="Roboto"/>
              <a:sym typeface="Roboto"/>
            </a:endParaRPr>
          </a:p>
          <a:p>
            <a:pPr indent="0" lvl="0" marL="0" rtl="0" algn="l">
              <a:spcBef>
                <a:spcPts val="1600"/>
              </a:spcBef>
              <a:spcAft>
                <a:spcPts val="0"/>
              </a:spcAft>
              <a:buClr>
                <a:schemeClr val="dk1"/>
              </a:buClr>
              <a:buSzPts val="1100"/>
              <a:buFont typeface="Arial"/>
              <a:buNone/>
            </a:pPr>
            <a:r>
              <a:rPr lang="en" sz="1600">
                <a:solidFill>
                  <a:schemeClr val="dk1"/>
                </a:solidFill>
              </a:rPr>
              <a:t>The</a:t>
            </a:r>
            <a:r>
              <a:rPr lang="en" sz="1600">
                <a:solidFill>
                  <a:schemeClr val="dk1"/>
                </a:solidFill>
              </a:rPr>
              <a:t> $249m in state funds </a:t>
            </a:r>
            <a:r>
              <a:rPr lang="en" sz="1600" u="sng">
                <a:solidFill>
                  <a:schemeClr val="dk1"/>
                </a:solidFill>
              </a:rPr>
              <a:t>are </a:t>
            </a:r>
            <a:r>
              <a:rPr b="1" lang="en" sz="1600" u="sng">
                <a:solidFill>
                  <a:schemeClr val="dk1"/>
                </a:solidFill>
              </a:rPr>
              <a:t>strictly allocated</a:t>
            </a:r>
            <a:r>
              <a:rPr lang="en" sz="1600" u="sng">
                <a:solidFill>
                  <a:schemeClr val="dk1"/>
                </a:solidFill>
              </a:rPr>
              <a:t> for </a:t>
            </a:r>
            <a:r>
              <a:rPr b="1" lang="en" sz="1600" u="sng">
                <a:solidFill>
                  <a:schemeClr val="dk1"/>
                </a:solidFill>
              </a:rPr>
              <a:t>capital projects</a:t>
            </a:r>
            <a:r>
              <a:rPr lang="en" sz="1600">
                <a:solidFill>
                  <a:schemeClr val="dk1"/>
                </a:solidFill>
              </a:rPr>
              <a:t> &amp; </a:t>
            </a:r>
            <a:r>
              <a:rPr b="1" lang="en" sz="1600">
                <a:solidFill>
                  <a:schemeClr val="dk1"/>
                </a:solidFill>
              </a:rPr>
              <a:t>cannot</a:t>
            </a:r>
            <a:r>
              <a:rPr lang="en" sz="1600">
                <a:solidFill>
                  <a:schemeClr val="dk1"/>
                </a:solidFill>
              </a:rPr>
              <a:t> be redirected to other budget items such as academics and will be funded through debt financing in increments over the next 10-20 years. </a:t>
            </a:r>
            <a:endParaRPr sz="1650">
              <a:solidFill>
                <a:srgbClr val="434343"/>
              </a:solidFill>
              <a:latin typeface="Roboto"/>
              <a:ea typeface="Roboto"/>
              <a:cs typeface="Roboto"/>
              <a:sym typeface="Robot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d4b2a1c740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d4b2a1c740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The EHCP will be located on north field between social </a:t>
            </a:r>
            <a:r>
              <a:rPr lang="en" sz="1700"/>
              <a:t>sciences</a:t>
            </a:r>
            <a:r>
              <a:rPr lang="en" sz="1700"/>
              <a:t> and morrison library with heart gym on one of it’s vertical sides. It will provide heating and cooling to existing and new campus buildings through a hot and cold water piping system and will be powered by 100 percent clean electricity. There will also be this 85 foot thermal energy storage tank to hold that water and it will definitely be visible. Once the EHCP is finished, the field will be put back on so it can be used for sports and various activities. </a:t>
            </a:r>
            <a:endParaRPr sz="17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d4b2a1c740_0_2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sz="1600">
                <a:solidFill>
                  <a:schemeClr val="dk1"/>
                </a:solidFill>
                <a:latin typeface="Cambria"/>
                <a:ea typeface="Cambria"/>
                <a:cs typeface="Cambria"/>
                <a:sym typeface="Cambria"/>
              </a:rPr>
              <a:t>So just a quick timeline. phase 1 will officially start in mid 2026 so in just a couple months and it will connect the top half of campus while the bottom half will stay connected to the cogeneration plant</a:t>
            </a:r>
            <a:endParaRPr sz="1600">
              <a:solidFill>
                <a:schemeClr val="dk1"/>
              </a:solidFill>
              <a:latin typeface="Cambria"/>
              <a:ea typeface="Cambria"/>
              <a:cs typeface="Cambria"/>
              <a:sym typeface="Cambria"/>
            </a:endParaRPr>
          </a:p>
          <a:p>
            <a:pPr indent="0" lvl="0" marL="0" rtl="0" algn="l">
              <a:lnSpc>
                <a:spcPct val="100000"/>
              </a:lnSpc>
              <a:spcBef>
                <a:spcPts val="0"/>
              </a:spcBef>
              <a:spcAft>
                <a:spcPts val="0"/>
              </a:spcAft>
              <a:buSzPts val="1400"/>
              <a:buNone/>
            </a:pPr>
            <a:r>
              <a:rPr lang="en" sz="1600">
                <a:solidFill>
                  <a:schemeClr val="dk1"/>
                </a:solidFill>
                <a:latin typeface="Cambria"/>
                <a:ea typeface="Cambria"/>
                <a:cs typeface="Cambria"/>
                <a:sym typeface="Cambria"/>
              </a:rPr>
              <a:t>Then as phase 2 starts in late 2028 early 2029, the cogeneration plant will shut down and phase 2 buildings will be connected. Once that happens, the boiler will shut down in late 2030 which is when phase 3 will start where more distributed energy resources such as fuel cells or battery storage or solar will be added on</a:t>
            </a:r>
            <a:endParaRPr sz="1600">
              <a:solidFill>
                <a:schemeClr val="dk1"/>
              </a:solidFill>
              <a:latin typeface="Cambria"/>
              <a:ea typeface="Cambria"/>
              <a:cs typeface="Cambria"/>
              <a:sym typeface="Cambria"/>
            </a:endParaRPr>
          </a:p>
          <a:p>
            <a:pPr indent="0" lvl="0" marL="0" rtl="0" algn="l">
              <a:lnSpc>
                <a:spcPct val="100000"/>
              </a:lnSpc>
              <a:spcBef>
                <a:spcPts val="0"/>
              </a:spcBef>
              <a:spcAft>
                <a:spcPts val="0"/>
              </a:spcAft>
              <a:buSzPts val="1400"/>
              <a:buNone/>
            </a:pPr>
            <a:r>
              <a:rPr lang="en" sz="1600">
                <a:solidFill>
                  <a:schemeClr val="dk1"/>
                </a:solidFill>
                <a:latin typeface="Cambria"/>
                <a:ea typeface="Cambria"/>
                <a:cs typeface="Cambria"/>
                <a:sym typeface="Cambria"/>
              </a:rPr>
              <a:t>Currently the </a:t>
            </a:r>
            <a:r>
              <a:rPr lang="en" sz="1600">
                <a:solidFill>
                  <a:schemeClr val="dk1"/>
                </a:solidFill>
                <a:latin typeface="Cambria"/>
                <a:ea typeface="Cambria"/>
                <a:cs typeface="Cambria"/>
                <a:sym typeface="Cambria"/>
              </a:rPr>
              <a:t>design</a:t>
            </a:r>
            <a:r>
              <a:rPr lang="en" sz="1600">
                <a:solidFill>
                  <a:schemeClr val="dk1"/>
                </a:solidFill>
                <a:latin typeface="Cambria"/>
                <a:ea typeface="Cambria"/>
                <a:cs typeface="Cambria"/>
                <a:sym typeface="Cambria"/>
              </a:rPr>
              <a:t> stage has been finalized and the construction development stage is almost finalized so once that’s completed construction can begin in mid 2026</a:t>
            </a:r>
            <a:endParaRPr sz="1600">
              <a:solidFill>
                <a:schemeClr val="dk1"/>
              </a:solidFill>
              <a:latin typeface="Cambria"/>
              <a:ea typeface="Cambria"/>
              <a:cs typeface="Cambria"/>
              <a:sym typeface="Cambria"/>
            </a:endParaRPr>
          </a:p>
          <a:p>
            <a:pPr indent="0" lvl="0" marL="0" rtl="0" algn="l">
              <a:lnSpc>
                <a:spcPct val="100000"/>
              </a:lnSpc>
              <a:spcBef>
                <a:spcPts val="0"/>
              </a:spcBef>
              <a:spcAft>
                <a:spcPts val="0"/>
              </a:spcAft>
              <a:buSzPts val="1400"/>
              <a:buNone/>
            </a:pPr>
            <a:r>
              <a:t/>
            </a:r>
            <a:endParaRPr>
              <a:solidFill>
                <a:schemeClr val="dk1"/>
              </a:solidFill>
              <a:latin typeface="Cambria"/>
              <a:ea typeface="Cambria"/>
              <a:cs typeface="Cambria"/>
              <a:sym typeface="Cambria"/>
            </a:endParaRPr>
          </a:p>
        </p:txBody>
      </p:sp>
      <p:sp>
        <p:nvSpPr>
          <p:cNvPr id="126" name="Google Shape;126;g3d4b2a1c740_0_2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19eebc7418d26d8e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19eebc7418d26d8e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1"/>
                </a:solidFill>
              </a:rPr>
              <a:t>Finally, this project matters for the UC Berkeley student body because it will be a huge infrastructure overhaul with construction affecting the entire campus. These disruptions will be extremely apparent starting this fall already and there is currently a plan in place for student communication but we are still unsure what that looks like so we would really appreciate senator support on that as it begins shortly. This project will power our campus for the next 50-100 years so it is a super important and huge undertaking. Thank you.</a:t>
            </a:r>
            <a:endParaRPr sz="17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50" name="Shape 50"/>
        <p:cNvGrpSpPr/>
        <p:nvPr/>
      </p:nvGrpSpPr>
      <p:grpSpPr>
        <a:xfrm>
          <a:off x="0" y="0"/>
          <a:ext cx="0" cy="0"/>
          <a:chOff x="0" y="0"/>
          <a:chExt cx="0" cy="0"/>
        </a:xfrm>
      </p:grpSpPr>
      <p:sp>
        <p:nvSpPr>
          <p:cNvPr id="51" name="Google Shape;51;p13"/>
          <p:cNvSpPr txBox="1"/>
          <p:nvPr>
            <p:ph type="title"/>
          </p:nvPr>
        </p:nvSpPr>
        <p:spPr>
          <a:xfrm>
            <a:off x="937700" y="2099750"/>
            <a:ext cx="2175300" cy="5277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52" name="Google Shape;52;p13"/>
          <p:cNvSpPr txBox="1"/>
          <p:nvPr>
            <p:ph idx="1" type="subTitle"/>
          </p:nvPr>
        </p:nvSpPr>
        <p:spPr>
          <a:xfrm>
            <a:off x="937700" y="2493925"/>
            <a:ext cx="2175300" cy="8694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13"/>
          <p:cNvSpPr txBox="1"/>
          <p:nvPr>
            <p:ph idx="2" type="title"/>
          </p:nvPr>
        </p:nvSpPr>
        <p:spPr>
          <a:xfrm>
            <a:off x="3484419" y="2099750"/>
            <a:ext cx="2175300" cy="5277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54" name="Google Shape;54;p13"/>
          <p:cNvSpPr txBox="1"/>
          <p:nvPr>
            <p:ph idx="3" type="subTitle"/>
          </p:nvPr>
        </p:nvSpPr>
        <p:spPr>
          <a:xfrm>
            <a:off x="3484421" y="2493925"/>
            <a:ext cx="2175300" cy="8694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5" name="Google Shape;55;p13"/>
          <p:cNvSpPr txBox="1"/>
          <p:nvPr>
            <p:ph idx="4" type="title"/>
          </p:nvPr>
        </p:nvSpPr>
        <p:spPr>
          <a:xfrm>
            <a:off x="6031146" y="2099750"/>
            <a:ext cx="2175300" cy="5277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2500"/>
              <a:buNone/>
              <a:defRPr sz="2500"/>
            </a:lvl1pPr>
            <a:lvl2pPr lvl="1" algn="ctr">
              <a:spcBef>
                <a:spcPts val="0"/>
              </a:spcBef>
              <a:spcAft>
                <a:spcPts val="0"/>
              </a:spcAft>
              <a:buSzPts val="2500"/>
              <a:buNone/>
              <a:defRPr sz="2500"/>
            </a:lvl2pPr>
            <a:lvl3pPr lvl="2" algn="ctr">
              <a:spcBef>
                <a:spcPts val="0"/>
              </a:spcBef>
              <a:spcAft>
                <a:spcPts val="0"/>
              </a:spcAft>
              <a:buSzPts val="2500"/>
              <a:buNone/>
              <a:defRPr sz="2500"/>
            </a:lvl3pPr>
            <a:lvl4pPr lvl="3" algn="ctr">
              <a:spcBef>
                <a:spcPts val="0"/>
              </a:spcBef>
              <a:spcAft>
                <a:spcPts val="0"/>
              </a:spcAft>
              <a:buSzPts val="2500"/>
              <a:buNone/>
              <a:defRPr sz="2500"/>
            </a:lvl4pPr>
            <a:lvl5pPr lvl="4" algn="ctr">
              <a:spcBef>
                <a:spcPts val="0"/>
              </a:spcBef>
              <a:spcAft>
                <a:spcPts val="0"/>
              </a:spcAft>
              <a:buSzPts val="2500"/>
              <a:buNone/>
              <a:defRPr sz="2500"/>
            </a:lvl5pPr>
            <a:lvl6pPr lvl="5" algn="ctr">
              <a:spcBef>
                <a:spcPts val="0"/>
              </a:spcBef>
              <a:spcAft>
                <a:spcPts val="0"/>
              </a:spcAft>
              <a:buSzPts val="2500"/>
              <a:buNone/>
              <a:defRPr sz="2500"/>
            </a:lvl6pPr>
            <a:lvl7pPr lvl="6" algn="ctr">
              <a:spcBef>
                <a:spcPts val="0"/>
              </a:spcBef>
              <a:spcAft>
                <a:spcPts val="0"/>
              </a:spcAft>
              <a:buSzPts val="2500"/>
              <a:buNone/>
              <a:defRPr sz="2500"/>
            </a:lvl7pPr>
            <a:lvl8pPr lvl="7" algn="ctr">
              <a:spcBef>
                <a:spcPts val="0"/>
              </a:spcBef>
              <a:spcAft>
                <a:spcPts val="0"/>
              </a:spcAft>
              <a:buSzPts val="2500"/>
              <a:buNone/>
              <a:defRPr sz="2500"/>
            </a:lvl8pPr>
            <a:lvl9pPr lvl="8" algn="ctr">
              <a:spcBef>
                <a:spcPts val="0"/>
              </a:spcBef>
              <a:spcAft>
                <a:spcPts val="0"/>
              </a:spcAft>
              <a:buSzPts val="2500"/>
              <a:buNone/>
              <a:defRPr sz="2500"/>
            </a:lvl9pPr>
          </a:lstStyle>
          <a:p/>
        </p:txBody>
      </p:sp>
      <p:sp>
        <p:nvSpPr>
          <p:cNvPr id="56" name="Google Shape;56;p13"/>
          <p:cNvSpPr txBox="1"/>
          <p:nvPr>
            <p:ph idx="5" type="subTitle"/>
          </p:nvPr>
        </p:nvSpPr>
        <p:spPr>
          <a:xfrm>
            <a:off x="6031149" y="2493925"/>
            <a:ext cx="2175300" cy="8694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7" name="Google Shape;57;p13"/>
          <p:cNvSpPr txBox="1"/>
          <p:nvPr>
            <p:ph idx="6" type="title"/>
          </p:nvPr>
        </p:nvSpPr>
        <p:spPr>
          <a:xfrm>
            <a:off x="457200" y="411475"/>
            <a:ext cx="8238600" cy="4782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1pPr>
            <a:lvl2pPr lvl="1">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2 Column">
  <p:cSld name="Content 2 Column">
    <p:bg>
      <p:bgPr>
        <a:solidFill>
          <a:schemeClr val="lt1"/>
        </a:solidFill>
      </p:bgPr>
    </p:bg>
    <p:spTree>
      <p:nvGrpSpPr>
        <p:cNvPr id="58" name="Shape 58"/>
        <p:cNvGrpSpPr/>
        <p:nvPr/>
      </p:nvGrpSpPr>
      <p:grpSpPr>
        <a:xfrm>
          <a:off x="0" y="0"/>
          <a:ext cx="0" cy="0"/>
          <a:chOff x="0" y="0"/>
          <a:chExt cx="0" cy="0"/>
        </a:xfrm>
      </p:grpSpPr>
      <p:sp>
        <p:nvSpPr>
          <p:cNvPr id="59" name="Google Shape;59;p14"/>
          <p:cNvSpPr txBox="1"/>
          <p:nvPr>
            <p:ph type="title"/>
          </p:nvPr>
        </p:nvSpPr>
        <p:spPr>
          <a:xfrm>
            <a:off x="1131570" y="3117304"/>
            <a:ext cx="2354700" cy="9942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rgbClr val="3F3F3F"/>
              </a:buClr>
              <a:buSzPts val="2100"/>
              <a:buFont typeface="Calibri"/>
              <a:buNone/>
              <a:defRPr sz="2100">
                <a:solidFill>
                  <a:srgbClr val="3F3F3F"/>
                </a:solidFill>
                <a:latin typeface="Calibri"/>
                <a:ea typeface="Calibri"/>
                <a:cs typeface="Calibri"/>
                <a:sym typeface="Calibri"/>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0" name="Google Shape;60;p14"/>
          <p:cNvSpPr txBox="1"/>
          <p:nvPr>
            <p:ph idx="1" type="body"/>
          </p:nvPr>
        </p:nvSpPr>
        <p:spPr>
          <a:xfrm>
            <a:off x="4441691" y="1147976"/>
            <a:ext cx="4074900" cy="2739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3F3F3F"/>
              </a:buClr>
              <a:buSzPts val="1500"/>
              <a:buNone/>
              <a:defRPr sz="1500">
                <a:solidFill>
                  <a:srgbClr val="3F3F3F"/>
                </a:solidFill>
                <a:latin typeface="Calibri"/>
                <a:ea typeface="Calibri"/>
                <a:cs typeface="Calibri"/>
                <a:sym typeface="Calibri"/>
              </a:defRPr>
            </a:lvl1pPr>
            <a:lvl2pPr indent="-317500" lvl="1" marL="914400" algn="l">
              <a:lnSpc>
                <a:spcPct val="90000"/>
              </a:lnSpc>
              <a:spcBef>
                <a:spcPts val="400"/>
              </a:spcBef>
              <a:spcAft>
                <a:spcPts val="0"/>
              </a:spcAft>
              <a:buClr>
                <a:srgbClr val="757070"/>
              </a:buClr>
              <a:buSzPts val="1400"/>
              <a:buChar char="•"/>
              <a:defRPr/>
            </a:lvl2pPr>
            <a:lvl3pPr indent="-317500" lvl="2" marL="1371600" algn="l">
              <a:lnSpc>
                <a:spcPct val="90000"/>
              </a:lnSpc>
              <a:spcBef>
                <a:spcPts val="400"/>
              </a:spcBef>
              <a:spcAft>
                <a:spcPts val="0"/>
              </a:spcAft>
              <a:buClr>
                <a:srgbClr val="757070"/>
              </a:buClr>
              <a:buSzPts val="1400"/>
              <a:buChar char="•"/>
              <a:defRPr/>
            </a:lvl3pPr>
            <a:lvl4pPr indent="-317500" lvl="3" marL="1828800" algn="l">
              <a:lnSpc>
                <a:spcPct val="90000"/>
              </a:lnSpc>
              <a:spcBef>
                <a:spcPts val="400"/>
              </a:spcBef>
              <a:spcAft>
                <a:spcPts val="0"/>
              </a:spcAft>
              <a:buClr>
                <a:srgbClr val="757070"/>
              </a:buClr>
              <a:buSzPts val="1400"/>
              <a:buChar char="•"/>
              <a:defRPr/>
            </a:lvl4pPr>
            <a:lvl5pPr indent="-317500" lvl="4" marL="2286000" algn="l">
              <a:lnSpc>
                <a:spcPct val="90000"/>
              </a:lnSpc>
              <a:spcBef>
                <a:spcPts val="400"/>
              </a:spcBef>
              <a:spcAft>
                <a:spcPts val="0"/>
              </a:spcAft>
              <a:buClr>
                <a:srgbClr val="757070"/>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 name="Google Shape;61;p14"/>
          <p:cNvSpPr txBox="1"/>
          <p:nvPr>
            <p:ph idx="2" type="body"/>
          </p:nvPr>
        </p:nvSpPr>
        <p:spPr>
          <a:xfrm>
            <a:off x="4441371" y="1395045"/>
            <a:ext cx="4074000" cy="418500"/>
          </a:xfrm>
          <a:prstGeom prst="rect">
            <a:avLst/>
          </a:prstGeom>
          <a:noFill/>
          <a:ln>
            <a:noFill/>
          </a:ln>
        </p:spPr>
        <p:txBody>
          <a:bodyPr anchorCtr="0" anchor="t" bIns="34275" lIns="68575" spcFirstLastPara="1" rIns="68575" wrap="square" tIns="34275">
            <a:normAutofit/>
          </a:bodyPr>
          <a:lstStyle>
            <a:lvl1pPr indent="-228600" lvl="0" marL="457200" algn="l">
              <a:lnSpc>
                <a:spcPct val="100000"/>
              </a:lnSpc>
              <a:spcBef>
                <a:spcPts val="800"/>
              </a:spcBef>
              <a:spcAft>
                <a:spcPts val="0"/>
              </a:spcAft>
              <a:buClr>
                <a:srgbClr val="3F3F3F"/>
              </a:buClr>
              <a:buSzPts val="1100"/>
              <a:buFont typeface="Arial"/>
              <a:buNone/>
              <a:defRPr sz="1100">
                <a:solidFill>
                  <a:srgbClr val="3F3F3F"/>
                </a:solidFill>
                <a:latin typeface="Calibri"/>
                <a:ea typeface="Calibri"/>
                <a:cs typeface="Calibri"/>
                <a:sym typeface="Calibri"/>
              </a:defRPr>
            </a:lvl1pPr>
            <a:lvl2pPr indent="-317500" lvl="1" marL="914400" algn="l">
              <a:lnSpc>
                <a:spcPct val="90000"/>
              </a:lnSpc>
              <a:spcBef>
                <a:spcPts val="400"/>
              </a:spcBef>
              <a:spcAft>
                <a:spcPts val="0"/>
              </a:spcAft>
              <a:buClr>
                <a:srgbClr val="757070"/>
              </a:buClr>
              <a:buSzPts val="1400"/>
              <a:buChar char="•"/>
              <a:defRPr/>
            </a:lvl2pPr>
            <a:lvl3pPr indent="-317500" lvl="2" marL="1371600" algn="l">
              <a:lnSpc>
                <a:spcPct val="90000"/>
              </a:lnSpc>
              <a:spcBef>
                <a:spcPts val="400"/>
              </a:spcBef>
              <a:spcAft>
                <a:spcPts val="0"/>
              </a:spcAft>
              <a:buClr>
                <a:srgbClr val="757070"/>
              </a:buClr>
              <a:buSzPts val="1400"/>
              <a:buChar char="•"/>
              <a:defRPr/>
            </a:lvl3pPr>
            <a:lvl4pPr indent="-317500" lvl="3" marL="1828800" algn="l">
              <a:lnSpc>
                <a:spcPct val="90000"/>
              </a:lnSpc>
              <a:spcBef>
                <a:spcPts val="400"/>
              </a:spcBef>
              <a:spcAft>
                <a:spcPts val="0"/>
              </a:spcAft>
              <a:buClr>
                <a:srgbClr val="757070"/>
              </a:buClr>
              <a:buSzPts val="1400"/>
              <a:buChar char="•"/>
              <a:defRPr/>
            </a:lvl4pPr>
            <a:lvl5pPr indent="-317500" lvl="4" marL="2286000" algn="l">
              <a:lnSpc>
                <a:spcPct val="90000"/>
              </a:lnSpc>
              <a:spcBef>
                <a:spcPts val="400"/>
              </a:spcBef>
              <a:spcAft>
                <a:spcPts val="0"/>
              </a:spcAft>
              <a:buClr>
                <a:srgbClr val="757070"/>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 name="Google Shape;62;p14"/>
          <p:cNvSpPr txBox="1"/>
          <p:nvPr>
            <p:ph idx="3" type="body"/>
          </p:nvPr>
        </p:nvSpPr>
        <p:spPr>
          <a:xfrm>
            <a:off x="4441691" y="1972823"/>
            <a:ext cx="4074900" cy="2739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3F3F3F"/>
              </a:buClr>
              <a:buSzPts val="1500"/>
              <a:buNone/>
              <a:defRPr sz="1500">
                <a:solidFill>
                  <a:srgbClr val="3F3F3F"/>
                </a:solidFill>
                <a:latin typeface="Calibri"/>
                <a:ea typeface="Calibri"/>
                <a:cs typeface="Calibri"/>
                <a:sym typeface="Calibri"/>
              </a:defRPr>
            </a:lvl1pPr>
            <a:lvl2pPr indent="-317500" lvl="1" marL="914400" algn="l">
              <a:lnSpc>
                <a:spcPct val="90000"/>
              </a:lnSpc>
              <a:spcBef>
                <a:spcPts val="400"/>
              </a:spcBef>
              <a:spcAft>
                <a:spcPts val="0"/>
              </a:spcAft>
              <a:buClr>
                <a:srgbClr val="757070"/>
              </a:buClr>
              <a:buSzPts val="1400"/>
              <a:buChar char="•"/>
              <a:defRPr/>
            </a:lvl2pPr>
            <a:lvl3pPr indent="-317500" lvl="2" marL="1371600" algn="l">
              <a:lnSpc>
                <a:spcPct val="90000"/>
              </a:lnSpc>
              <a:spcBef>
                <a:spcPts val="400"/>
              </a:spcBef>
              <a:spcAft>
                <a:spcPts val="0"/>
              </a:spcAft>
              <a:buClr>
                <a:srgbClr val="757070"/>
              </a:buClr>
              <a:buSzPts val="1400"/>
              <a:buChar char="•"/>
              <a:defRPr/>
            </a:lvl3pPr>
            <a:lvl4pPr indent="-317500" lvl="3" marL="1828800" algn="l">
              <a:lnSpc>
                <a:spcPct val="90000"/>
              </a:lnSpc>
              <a:spcBef>
                <a:spcPts val="400"/>
              </a:spcBef>
              <a:spcAft>
                <a:spcPts val="0"/>
              </a:spcAft>
              <a:buClr>
                <a:srgbClr val="757070"/>
              </a:buClr>
              <a:buSzPts val="1400"/>
              <a:buChar char="•"/>
              <a:defRPr/>
            </a:lvl4pPr>
            <a:lvl5pPr indent="-317500" lvl="4" marL="2286000" algn="l">
              <a:lnSpc>
                <a:spcPct val="90000"/>
              </a:lnSpc>
              <a:spcBef>
                <a:spcPts val="400"/>
              </a:spcBef>
              <a:spcAft>
                <a:spcPts val="0"/>
              </a:spcAft>
              <a:buClr>
                <a:srgbClr val="757070"/>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 name="Google Shape;63;p14"/>
          <p:cNvSpPr txBox="1"/>
          <p:nvPr>
            <p:ph idx="4" type="body"/>
          </p:nvPr>
        </p:nvSpPr>
        <p:spPr>
          <a:xfrm>
            <a:off x="4441371" y="2219892"/>
            <a:ext cx="4074000" cy="418500"/>
          </a:xfrm>
          <a:prstGeom prst="rect">
            <a:avLst/>
          </a:prstGeom>
          <a:noFill/>
          <a:ln>
            <a:noFill/>
          </a:ln>
        </p:spPr>
        <p:txBody>
          <a:bodyPr anchorCtr="0" anchor="t" bIns="34275" lIns="68575" spcFirstLastPara="1" rIns="68575" wrap="square" tIns="34275">
            <a:normAutofit/>
          </a:bodyPr>
          <a:lstStyle>
            <a:lvl1pPr indent="-228600" lvl="0" marL="457200" algn="l">
              <a:lnSpc>
                <a:spcPct val="100000"/>
              </a:lnSpc>
              <a:spcBef>
                <a:spcPts val="800"/>
              </a:spcBef>
              <a:spcAft>
                <a:spcPts val="0"/>
              </a:spcAft>
              <a:buClr>
                <a:srgbClr val="3F3F3F"/>
              </a:buClr>
              <a:buSzPts val="1100"/>
              <a:buFont typeface="Arial"/>
              <a:buNone/>
              <a:defRPr sz="1100">
                <a:solidFill>
                  <a:srgbClr val="3F3F3F"/>
                </a:solidFill>
                <a:latin typeface="Calibri"/>
                <a:ea typeface="Calibri"/>
                <a:cs typeface="Calibri"/>
                <a:sym typeface="Calibri"/>
              </a:defRPr>
            </a:lvl1pPr>
            <a:lvl2pPr indent="-317500" lvl="1" marL="914400" algn="l">
              <a:lnSpc>
                <a:spcPct val="90000"/>
              </a:lnSpc>
              <a:spcBef>
                <a:spcPts val="400"/>
              </a:spcBef>
              <a:spcAft>
                <a:spcPts val="0"/>
              </a:spcAft>
              <a:buClr>
                <a:srgbClr val="757070"/>
              </a:buClr>
              <a:buSzPts val="1400"/>
              <a:buChar char="•"/>
              <a:defRPr/>
            </a:lvl2pPr>
            <a:lvl3pPr indent="-317500" lvl="2" marL="1371600" algn="l">
              <a:lnSpc>
                <a:spcPct val="90000"/>
              </a:lnSpc>
              <a:spcBef>
                <a:spcPts val="400"/>
              </a:spcBef>
              <a:spcAft>
                <a:spcPts val="0"/>
              </a:spcAft>
              <a:buClr>
                <a:srgbClr val="757070"/>
              </a:buClr>
              <a:buSzPts val="1400"/>
              <a:buChar char="•"/>
              <a:defRPr/>
            </a:lvl3pPr>
            <a:lvl4pPr indent="-317500" lvl="3" marL="1828800" algn="l">
              <a:lnSpc>
                <a:spcPct val="90000"/>
              </a:lnSpc>
              <a:spcBef>
                <a:spcPts val="400"/>
              </a:spcBef>
              <a:spcAft>
                <a:spcPts val="0"/>
              </a:spcAft>
              <a:buClr>
                <a:srgbClr val="757070"/>
              </a:buClr>
              <a:buSzPts val="1400"/>
              <a:buChar char="•"/>
              <a:defRPr/>
            </a:lvl4pPr>
            <a:lvl5pPr indent="-317500" lvl="4" marL="2286000" algn="l">
              <a:lnSpc>
                <a:spcPct val="90000"/>
              </a:lnSpc>
              <a:spcBef>
                <a:spcPts val="400"/>
              </a:spcBef>
              <a:spcAft>
                <a:spcPts val="0"/>
              </a:spcAft>
              <a:buClr>
                <a:srgbClr val="757070"/>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 name="Google Shape;64;p14"/>
          <p:cNvSpPr txBox="1"/>
          <p:nvPr>
            <p:ph idx="5" type="body"/>
          </p:nvPr>
        </p:nvSpPr>
        <p:spPr>
          <a:xfrm>
            <a:off x="4441691" y="2797670"/>
            <a:ext cx="4074900" cy="2739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3F3F3F"/>
              </a:buClr>
              <a:buSzPts val="1500"/>
              <a:buNone/>
              <a:defRPr sz="1500">
                <a:solidFill>
                  <a:srgbClr val="3F3F3F"/>
                </a:solidFill>
                <a:latin typeface="Calibri"/>
                <a:ea typeface="Calibri"/>
                <a:cs typeface="Calibri"/>
                <a:sym typeface="Calibri"/>
              </a:defRPr>
            </a:lvl1pPr>
            <a:lvl2pPr indent="-317500" lvl="1" marL="914400" algn="l">
              <a:lnSpc>
                <a:spcPct val="90000"/>
              </a:lnSpc>
              <a:spcBef>
                <a:spcPts val="400"/>
              </a:spcBef>
              <a:spcAft>
                <a:spcPts val="0"/>
              </a:spcAft>
              <a:buClr>
                <a:srgbClr val="757070"/>
              </a:buClr>
              <a:buSzPts val="1400"/>
              <a:buChar char="•"/>
              <a:defRPr/>
            </a:lvl2pPr>
            <a:lvl3pPr indent="-317500" lvl="2" marL="1371600" algn="l">
              <a:lnSpc>
                <a:spcPct val="90000"/>
              </a:lnSpc>
              <a:spcBef>
                <a:spcPts val="400"/>
              </a:spcBef>
              <a:spcAft>
                <a:spcPts val="0"/>
              </a:spcAft>
              <a:buClr>
                <a:srgbClr val="757070"/>
              </a:buClr>
              <a:buSzPts val="1400"/>
              <a:buChar char="•"/>
              <a:defRPr/>
            </a:lvl3pPr>
            <a:lvl4pPr indent="-317500" lvl="3" marL="1828800" algn="l">
              <a:lnSpc>
                <a:spcPct val="90000"/>
              </a:lnSpc>
              <a:spcBef>
                <a:spcPts val="400"/>
              </a:spcBef>
              <a:spcAft>
                <a:spcPts val="0"/>
              </a:spcAft>
              <a:buClr>
                <a:srgbClr val="757070"/>
              </a:buClr>
              <a:buSzPts val="1400"/>
              <a:buChar char="•"/>
              <a:defRPr/>
            </a:lvl4pPr>
            <a:lvl5pPr indent="-317500" lvl="4" marL="2286000" algn="l">
              <a:lnSpc>
                <a:spcPct val="90000"/>
              </a:lnSpc>
              <a:spcBef>
                <a:spcPts val="400"/>
              </a:spcBef>
              <a:spcAft>
                <a:spcPts val="0"/>
              </a:spcAft>
              <a:buClr>
                <a:srgbClr val="757070"/>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 name="Google Shape;65;p14"/>
          <p:cNvSpPr txBox="1"/>
          <p:nvPr>
            <p:ph idx="6" type="body"/>
          </p:nvPr>
        </p:nvSpPr>
        <p:spPr>
          <a:xfrm>
            <a:off x="4441371" y="3044739"/>
            <a:ext cx="4074000" cy="418500"/>
          </a:xfrm>
          <a:prstGeom prst="rect">
            <a:avLst/>
          </a:prstGeom>
          <a:noFill/>
          <a:ln>
            <a:noFill/>
          </a:ln>
        </p:spPr>
        <p:txBody>
          <a:bodyPr anchorCtr="0" anchor="t" bIns="34275" lIns="68575" spcFirstLastPara="1" rIns="68575" wrap="square" tIns="34275">
            <a:normAutofit/>
          </a:bodyPr>
          <a:lstStyle>
            <a:lvl1pPr indent="-228600" lvl="0" marL="457200" algn="l">
              <a:lnSpc>
                <a:spcPct val="100000"/>
              </a:lnSpc>
              <a:spcBef>
                <a:spcPts val="800"/>
              </a:spcBef>
              <a:spcAft>
                <a:spcPts val="0"/>
              </a:spcAft>
              <a:buClr>
                <a:srgbClr val="3F3F3F"/>
              </a:buClr>
              <a:buSzPts val="1100"/>
              <a:buFont typeface="Arial"/>
              <a:buNone/>
              <a:defRPr sz="1100">
                <a:solidFill>
                  <a:srgbClr val="3F3F3F"/>
                </a:solidFill>
                <a:latin typeface="Calibri"/>
                <a:ea typeface="Calibri"/>
                <a:cs typeface="Calibri"/>
                <a:sym typeface="Calibri"/>
              </a:defRPr>
            </a:lvl1pPr>
            <a:lvl2pPr indent="-317500" lvl="1" marL="914400" algn="l">
              <a:lnSpc>
                <a:spcPct val="90000"/>
              </a:lnSpc>
              <a:spcBef>
                <a:spcPts val="400"/>
              </a:spcBef>
              <a:spcAft>
                <a:spcPts val="0"/>
              </a:spcAft>
              <a:buClr>
                <a:srgbClr val="757070"/>
              </a:buClr>
              <a:buSzPts val="1400"/>
              <a:buChar char="•"/>
              <a:defRPr/>
            </a:lvl2pPr>
            <a:lvl3pPr indent="-317500" lvl="2" marL="1371600" algn="l">
              <a:lnSpc>
                <a:spcPct val="90000"/>
              </a:lnSpc>
              <a:spcBef>
                <a:spcPts val="400"/>
              </a:spcBef>
              <a:spcAft>
                <a:spcPts val="0"/>
              </a:spcAft>
              <a:buClr>
                <a:srgbClr val="757070"/>
              </a:buClr>
              <a:buSzPts val="1400"/>
              <a:buChar char="•"/>
              <a:defRPr/>
            </a:lvl3pPr>
            <a:lvl4pPr indent="-317500" lvl="3" marL="1828800" algn="l">
              <a:lnSpc>
                <a:spcPct val="90000"/>
              </a:lnSpc>
              <a:spcBef>
                <a:spcPts val="400"/>
              </a:spcBef>
              <a:spcAft>
                <a:spcPts val="0"/>
              </a:spcAft>
              <a:buClr>
                <a:srgbClr val="757070"/>
              </a:buClr>
              <a:buSzPts val="1400"/>
              <a:buChar char="•"/>
              <a:defRPr/>
            </a:lvl4pPr>
            <a:lvl5pPr indent="-317500" lvl="4" marL="2286000" algn="l">
              <a:lnSpc>
                <a:spcPct val="90000"/>
              </a:lnSpc>
              <a:spcBef>
                <a:spcPts val="400"/>
              </a:spcBef>
              <a:spcAft>
                <a:spcPts val="0"/>
              </a:spcAft>
              <a:buClr>
                <a:srgbClr val="757070"/>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 name="Google Shape;66;p14"/>
          <p:cNvSpPr txBox="1"/>
          <p:nvPr>
            <p:ph idx="7" type="body"/>
          </p:nvPr>
        </p:nvSpPr>
        <p:spPr>
          <a:xfrm>
            <a:off x="4440080" y="3622518"/>
            <a:ext cx="4074900" cy="2739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3F3F3F"/>
              </a:buClr>
              <a:buSzPts val="1500"/>
              <a:buNone/>
              <a:defRPr sz="1500">
                <a:solidFill>
                  <a:srgbClr val="3F3F3F"/>
                </a:solidFill>
                <a:latin typeface="Calibri"/>
                <a:ea typeface="Calibri"/>
                <a:cs typeface="Calibri"/>
                <a:sym typeface="Calibri"/>
              </a:defRPr>
            </a:lvl1pPr>
            <a:lvl2pPr indent="-317500" lvl="1" marL="914400" algn="l">
              <a:lnSpc>
                <a:spcPct val="90000"/>
              </a:lnSpc>
              <a:spcBef>
                <a:spcPts val="400"/>
              </a:spcBef>
              <a:spcAft>
                <a:spcPts val="0"/>
              </a:spcAft>
              <a:buClr>
                <a:srgbClr val="757070"/>
              </a:buClr>
              <a:buSzPts val="1400"/>
              <a:buChar char="•"/>
              <a:defRPr/>
            </a:lvl2pPr>
            <a:lvl3pPr indent="-317500" lvl="2" marL="1371600" algn="l">
              <a:lnSpc>
                <a:spcPct val="90000"/>
              </a:lnSpc>
              <a:spcBef>
                <a:spcPts val="400"/>
              </a:spcBef>
              <a:spcAft>
                <a:spcPts val="0"/>
              </a:spcAft>
              <a:buClr>
                <a:srgbClr val="757070"/>
              </a:buClr>
              <a:buSzPts val="1400"/>
              <a:buChar char="•"/>
              <a:defRPr/>
            </a:lvl3pPr>
            <a:lvl4pPr indent="-317500" lvl="3" marL="1828800" algn="l">
              <a:lnSpc>
                <a:spcPct val="90000"/>
              </a:lnSpc>
              <a:spcBef>
                <a:spcPts val="400"/>
              </a:spcBef>
              <a:spcAft>
                <a:spcPts val="0"/>
              </a:spcAft>
              <a:buClr>
                <a:srgbClr val="757070"/>
              </a:buClr>
              <a:buSzPts val="1400"/>
              <a:buChar char="•"/>
              <a:defRPr/>
            </a:lvl4pPr>
            <a:lvl5pPr indent="-317500" lvl="4" marL="2286000" algn="l">
              <a:lnSpc>
                <a:spcPct val="90000"/>
              </a:lnSpc>
              <a:spcBef>
                <a:spcPts val="400"/>
              </a:spcBef>
              <a:spcAft>
                <a:spcPts val="0"/>
              </a:spcAft>
              <a:buClr>
                <a:srgbClr val="757070"/>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14"/>
          <p:cNvSpPr txBox="1"/>
          <p:nvPr>
            <p:ph idx="8" type="body"/>
          </p:nvPr>
        </p:nvSpPr>
        <p:spPr>
          <a:xfrm>
            <a:off x="4439760" y="3869587"/>
            <a:ext cx="4074000" cy="418500"/>
          </a:xfrm>
          <a:prstGeom prst="rect">
            <a:avLst/>
          </a:prstGeom>
          <a:noFill/>
          <a:ln>
            <a:noFill/>
          </a:ln>
        </p:spPr>
        <p:txBody>
          <a:bodyPr anchorCtr="0" anchor="t" bIns="34275" lIns="68575" spcFirstLastPara="1" rIns="68575" wrap="square" tIns="34275">
            <a:normAutofit/>
          </a:bodyPr>
          <a:lstStyle>
            <a:lvl1pPr indent="-228600" lvl="0" marL="457200" algn="l">
              <a:lnSpc>
                <a:spcPct val="100000"/>
              </a:lnSpc>
              <a:spcBef>
                <a:spcPts val="800"/>
              </a:spcBef>
              <a:spcAft>
                <a:spcPts val="0"/>
              </a:spcAft>
              <a:buClr>
                <a:srgbClr val="3F3F3F"/>
              </a:buClr>
              <a:buSzPts val="1100"/>
              <a:buFont typeface="Arial"/>
              <a:buNone/>
              <a:defRPr sz="1100">
                <a:solidFill>
                  <a:srgbClr val="3F3F3F"/>
                </a:solidFill>
                <a:latin typeface="Calibri"/>
                <a:ea typeface="Calibri"/>
                <a:cs typeface="Calibri"/>
                <a:sym typeface="Calibri"/>
              </a:defRPr>
            </a:lvl1pPr>
            <a:lvl2pPr indent="-317500" lvl="1" marL="914400" algn="l">
              <a:lnSpc>
                <a:spcPct val="90000"/>
              </a:lnSpc>
              <a:spcBef>
                <a:spcPts val="400"/>
              </a:spcBef>
              <a:spcAft>
                <a:spcPts val="0"/>
              </a:spcAft>
              <a:buClr>
                <a:srgbClr val="757070"/>
              </a:buClr>
              <a:buSzPts val="1400"/>
              <a:buChar char="•"/>
              <a:defRPr/>
            </a:lvl2pPr>
            <a:lvl3pPr indent="-317500" lvl="2" marL="1371600" algn="l">
              <a:lnSpc>
                <a:spcPct val="90000"/>
              </a:lnSpc>
              <a:spcBef>
                <a:spcPts val="400"/>
              </a:spcBef>
              <a:spcAft>
                <a:spcPts val="0"/>
              </a:spcAft>
              <a:buClr>
                <a:srgbClr val="757070"/>
              </a:buClr>
              <a:buSzPts val="1400"/>
              <a:buChar char="•"/>
              <a:defRPr/>
            </a:lvl3pPr>
            <a:lvl4pPr indent="-317500" lvl="3" marL="1828800" algn="l">
              <a:lnSpc>
                <a:spcPct val="90000"/>
              </a:lnSpc>
              <a:spcBef>
                <a:spcPts val="400"/>
              </a:spcBef>
              <a:spcAft>
                <a:spcPts val="0"/>
              </a:spcAft>
              <a:buClr>
                <a:srgbClr val="757070"/>
              </a:buClr>
              <a:buSzPts val="1400"/>
              <a:buChar char="•"/>
              <a:defRPr/>
            </a:lvl4pPr>
            <a:lvl5pPr indent="-317500" lvl="4" marL="2286000" algn="l">
              <a:lnSpc>
                <a:spcPct val="90000"/>
              </a:lnSpc>
              <a:spcBef>
                <a:spcPts val="400"/>
              </a:spcBef>
              <a:spcAft>
                <a:spcPts val="0"/>
              </a:spcAft>
              <a:buClr>
                <a:srgbClr val="757070"/>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ph idx="6" type="title"/>
          </p:nvPr>
        </p:nvSpPr>
        <p:spPr>
          <a:xfrm>
            <a:off x="457200" y="411475"/>
            <a:ext cx="8238600" cy="4782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sz="2800">
                <a:latin typeface="Arial"/>
                <a:ea typeface="Arial"/>
                <a:cs typeface="Arial"/>
                <a:sym typeface="Arial"/>
              </a:rPr>
              <a:t>Context of the Cogeneration Plant </a:t>
            </a:r>
            <a:endParaRPr sz="2800">
              <a:latin typeface="Arial"/>
              <a:ea typeface="Arial"/>
              <a:cs typeface="Arial"/>
              <a:sym typeface="Arial"/>
            </a:endParaRPr>
          </a:p>
        </p:txBody>
      </p:sp>
      <p:sp>
        <p:nvSpPr>
          <p:cNvPr id="73" name="Google Shape;73;p15"/>
          <p:cNvSpPr txBox="1"/>
          <p:nvPr/>
        </p:nvSpPr>
        <p:spPr>
          <a:xfrm>
            <a:off x="3970425" y="1015150"/>
            <a:ext cx="4872000" cy="385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Cogeneration plant built in </a:t>
            </a:r>
            <a:r>
              <a:rPr b="1" lang="en">
                <a:solidFill>
                  <a:schemeClr val="dk1"/>
                </a:solidFill>
                <a:latin typeface="Roboto"/>
                <a:ea typeface="Roboto"/>
                <a:cs typeface="Roboto"/>
                <a:sym typeface="Roboto"/>
              </a:rPr>
              <a:t>1987</a:t>
            </a:r>
            <a:r>
              <a:rPr lang="en">
                <a:solidFill>
                  <a:schemeClr val="dk1"/>
                </a:solidFill>
                <a:latin typeface="Roboto"/>
                <a:ea typeface="Roboto"/>
                <a:cs typeface="Roboto"/>
                <a:sym typeface="Roboto"/>
              </a:rPr>
              <a:t> </a:t>
            </a:r>
            <a:endParaRPr>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Initially </a:t>
            </a:r>
            <a:r>
              <a:rPr b="1" lang="en">
                <a:solidFill>
                  <a:schemeClr val="dk1"/>
                </a:solidFill>
                <a:latin typeface="Roboto"/>
                <a:ea typeface="Roboto"/>
                <a:cs typeface="Roboto"/>
                <a:sym typeface="Roboto"/>
              </a:rPr>
              <a:t>provided 100%</a:t>
            </a:r>
            <a:r>
              <a:rPr lang="en">
                <a:solidFill>
                  <a:schemeClr val="dk1"/>
                </a:solidFill>
                <a:latin typeface="Roboto"/>
                <a:ea typeface="Roboto"/>
                <a:cs typeface="Roboto"/>
                <a:sym typeface="Roboto"/>
              </a:rPr>
              <a:t> of the campus’ energy needs </a:t>
            </a:r>
            <a:endParaRPr>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Since expansion only provides ~80%</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It is powered by </a:t>
            </a:r>
            <a:r>
              <a:rPr b="1" lang="en">
                <a:solidFill>
                  <a:schemeClr val="dk1"/>
                </a:solidFill>
                <a:latin typeface="Roboto"/>
                <a:ea typeface="Roboto"/>
                <a:cs typeface="Roboto"/>
                <a:sym typeface="Roboto"/>
              </a:rPr>
              <a:t>fossil gas combustion - natural gas</a:t>
            </a:r>
            <a:endParaRPr b="1">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Produces </a:t>
            </a:r>
            <a:r>
              <a:rPr b="1" lang="en">
                <a:solidFill>
                  <a:schemeClr val="dk1"/>
                </a:solidFill>
                <a:latin typeface="Roboto"/>
                <a:ea typeface="Roboto"/>
                <a:cs typeface="Roboto"/>
                <a:sym typeface="Roboto"/>
              </a:rPr>
              <a:t>electricity &amp; heating</a:t>
            </a:r>
            <a:r>
              <a:rPr lang="en">
                <a:solidFill>
                  <a:schemeClr val="dk1"/>
                </a:solidFill>
                <a:latin typeface="Roboto"/>
                <a:ea typeface="Roboto"/>
                <a:cs typeface="Roboto"/>
                <a:sym typeface="Roboto"/>
              </a:rPr>
              <a:t> for the campus building </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Located on </a:t>
            </a:r>
            <a:r>
              <a:rPr b="1" lang="en">
                <a:solidFill>
                  <a:schemeClr val="dk1"/>
                </a:solidFill>
                <a:latin typeface="Roboto"/>
                <a:ea typeface="Roboto"/>
                <a:cs typeface="Roboto"/>
                <a:sym typeface="Roboto"/>
              </a:rPr>
              <a:t>Southwest side of campus</a:t>
            </a:r>
            <a:r>
              <a:rPr lang="en">
                <a:solidFill>
                  <a:schemeClr val="dk1"/>
                </a:solidFill>
                <a:latin typeface="Roboto"/>
                <a:ea typeface="Roboto"/>
                <a:cs typeface="Roboto"/>
                <a:sym typeface="Roboto"/>
              </a:rPr>
              <a:t> between Evans Diamond and the Eucalyptus grove</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When built it was a state of the art energy plant but now the system is </a:t>
            </a:r>
            <a:r>
              <a:rPr b="1" lang="en">
                <a:solidFill>
                  <a:schemeClr val="dk1"/>
                </a:solidFill>
                <a:latin typeface="Roboto"/>
                <a:ea typeface="Roboto"/>
                <a:cs typeface="Roboto"/>
                <a:sym typeface="Roboto"/>
              </a:rPr>
              <a:t>long overdue for renewal</a:t>
            </a:r>
            <a:endParaRPr>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Outdated and inefficient</a:t>
            </a:r>
            <a:endParaRPr>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b="1" lang="en">
                <a:solidFill>
                  <a:schemeClr val="dk1"/>
                </a:solidFill>
                <a:latin typeface="Roboto"/>
                <a:ea typeface="Roboto"/>
                <a:cs typeface="Roboto"/>
                <a:sym typeface="Roboto"/>
              </a:rPr>
              <a:t>39 years old</a:t>
            </a:r>
            <a:r>
              <a:rPr lang="en">
                <a:solidFill>
                  <a:schemeClr val="dk1"/>
                </a:solidFill>
                <a:latin typeface="Roboto"/>
                <a:ea typeface="Roboto"/>
                <a:cs typeface="Roboto"/>
                <a:sym typeface="Roboto"/>
              </a:rPr>
              <a:t> - nearing end u</a:t>
            </a:r>
            <a:r>
              <a:rPr lang="en">
                <a:solidFill>
                  <a:schemeClr val="dk1"/>
                </a:solidFill>
                <a:latin typeface="Roboto"/>
                <a:ea typeface="Roboto"/>
                <a:cs typeface="Roboto"/>
                <a:sym typeface="Roboto"/>
              </a:rPr>
              <a:t>se of life</a:t>
            </a:r>
            <a:endParaRPr>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a:solidFill>
                  <a:schemeClr val="dk1"/>
                </a:solidFill>
                <a:latin typeface="Roboto"/>
                <a:ea typeface="Roboto"/>
                <a:cs typeface="Roboto"/>
                <a:sym typeface="Roboto"/>
              </a:rPr>
              <a:t>Most cogeneration plants have a lifespan of 20-30 years</a:t>
            </a:r>
            <a:endParaRPr>
              <a:solidFill>
                <a:schemeClr val="dk1"/>
              </a:solidFill>
              <a:latin typeface="Roboto"/>
              <a:ea typeface="Roboto"/>
              <a:cs typeface="Roboto"/>
              <a:sym typeface="Roboto"/>
            </a:endParaRPr>
          </a:p>
          <a:p>
            <a:pPr indent="-311150" lvl="0" marL="457200" rtl="0" algn="l">
              <a:spcBef>
                <a:spcPts val="0"/>
              </a:spcBef>
              <a:spcAft>
                <a:spcPts val="0"/>
              </a:spcAft>
              <a:buClr>
                <a:schemeClr val="dk1"/>
              </a:buClr>
              <a:buSzPts val="1300"/>
              <a:buFont typeface="Roboto"/>
              <a:buChar char="●"/>
            </a:pPr>
            <a:r>
              <a:rPr lang="en">
                <a:solidFill>
                  <a:schemeClr val="dk1"/>
                </a:solidFill>
                <a:latin typeface="Roboto"/>
                <a:ea typeface="Roboto"/>
                <a:cs typeface="Roboto"/>
                <a:sym typeface="Roboto"/>
              </a:rPr>
              <a:t>In 2019, 71% percent of total campus emissions </a:t>
            </a:r>
            <a:r>
              <a:rPr b="1" lang="en">
                <a:solidFill>
                  <a:schemeClr val="dk1"/>
                </a:solidFill>
                <a:latin typeface="Roboto"/>
                <a:ea typeface="Roboto"/>
                <a:cs typeface="Roboto"/>
                <a:sym typeface="Roboto"/>
              </a:rPr>
              <a:t>(134,900 metric tons)</a:t>
            </a:r>
            <a:r>
              <a:rPr lang="en">
                <a:solidFill>
                  <a:schemeClr val="dk1"/>
                </a:solidFill>
                <a:latin typeface="Roboto"/>
                <a:ea typeface="Roboto"/>
                <a:cs typeface="Roboto"/>
                <a:sym typeface="Roboto"/>
              </a:rPr>
              <a:t> came from the plant</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a:p>
            <a:pPr indent="0" lvl="0" marL="457200" rtl="0" algn="l">
              <a:spcBef>
                <a:spcPts val="0"/>
              </a:spcBef>
              <a:spcAft>
                <a:spcPts val="0"/>
              </a:spcAft>
              <a:buNone/>
            </a:pPr>
            <a:r>
              <a:t/>
            </a:r>
            <a:endParaRPr>
              <a:solidFill>
                <a:schemeClr val="dk1"/>
              </a:solidFill>
              <a:latin typeface="Roboto"/>
              <a:ea typeface="Roboto"/>
              <a:cs typeface="Roboto"/>
              <a:sym typeface="Roboto"/>
            </a:endParaRPr>
          </a:p>
        </p:txBody>
      </p:sp>
      <p:pic>
        <p:nvPicPr>
          <p:cNvPr id="74" name="Google Shape;74;p15"/>
          <p:cNvPicPr preferRelativeResize="0"/>
          <p:nvPr/>
        </p:nvPicPr>
        <p:blipFill rotWithShape="1">
          <a:blip r:embed="rId3">
            <a:alphaModFix/>
          </a:blip>
          <a:srcRect b="0" l="2788" r="1728" t="0"/>
          <a:stretch/>
        </p:blipFill>
        <p:spPr>
          <a:xfrm>
            <a:off x="389525" y="1518975"/>
            <a:ext cx="3580901" cy="2849751"/>
          </a:xfrm>
          <a:prstGeom prst="rect">
            <a:avLst/>
          </a:prstGeom>
          <a:noFill/>
          <a:ln>
            <a:noFill/>
          </a:ln>
        </p:spPr>
      </p:pic>
      <p:pic>
        <p:nvPicPr>
          <p:cNvPr id="75" name="Google Shape;75;p15"/>
          <p:cNvPicPr preferRelativeResize="0"/>
          <p:nvPr/>
        </p:nvPicPr>
        <p:blipFill>
          <a:blip r:embed="rId4">
            <a:alphaModFix/>
          </a:blip>
          <a:stretch>
            <a:fillRect/>
          </a:stretch>
        </p:blipFill>
        <p:spPr>
          <a:xfrm>
            <a:off x="7148223" y="168075"/>
            <a:ext cx="1773951" cy="1206299"/>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2292000" y="0"/>
            <a:ext cx="8238600" cy="478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t>Clean Energy Campus History</a:t>
            </a:r>
            <a:endParaRPr/>
          </a:p>
        </p:txBody>
      </p:sp>
      <p:grpSp>
        <p:nvGrpSpPr>
          <p:cNvPr id="81" name="Google Shape;81;p16"/>
          <p:cNvGrpSpPr/>
          <p:nvPr/>
        </p:nvGrpSpPr>
        <p:grpSpPr>
          <a:xfrm>
            <a:off x="348550" y="652825"/>
            <a:ext cx="3301937" cy="1283000"/>
            <a:chOff x="1034588" y="1110877"/>
            <a:chExt cx="2108113" cy="1283000"/>
          </a:xfrm>
        </p:grpSpPr>
        <p:sp>
          <p:nvSpPr>
            <p:cNvPr id="82" name="Google Shape;82;p16"/>
            <p:cNvSpPr txBox="1"/>
            <p:nvPr/>
          </p:nvSpPr>
          <p:spPr>
            <a:xfrm>
              <a:off x="1326500" y="1110877"/>
              <a:ext cx="1816200" cy="274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1800">
                  <a:solidFill>
                    <a:schemeClr val="dk1"/>
                  </a:solidFill>
                  <a:latin typeface="Fira Sans Extra Condensed SemiBold"/>
                  <a:ea typeface="Fira Sans Extra Condensed SemiBold"/>
                  <a:cs typeface="Fira Sans Extra Condensed SemiBold"/>
                  <a:sym typeface="Fira Sans Extra Condensed SemiBold"/>
                </a:rPr>
                <a:t>2</a:t>
              </a:r>
              <a:r>
                <a:rPr b="1" lang="en" sz="1800">
                  <a:solidFill>
                    <a:schemeClr val="dk1"/>
                  </a:solidFill>
                  <a:latin typeface="Fira Sans Extra Condensed"/>
                  <a:ea typeface="Fira Sans Extra Condensed"/>
                  <a:cs typeface="Fira Sans Extra Condensed"/>
                  <a:sym typeface="Fira Sans Extra Condensed"/>
                </a:rPr>
                <a:t>015-2020:</a:t>
              </a:r>
              <a:r>
                <a:rPr lang="en" sz="1800">
                  <a:solidFill>
                    <a:schemeClr val="dk1"/>
                  </a:solidFill>
                  <a:latin typeface="Fira Sans Extra Condensed SemiBold"/>
                  <a:ea typeface="Fira Sans Extra Condensed SemiBold"/>
                  <a:cs typeface="Fira Sans Extra Condensed SemiBold"/>
                  <a:sym typeface="Fira Sans Extra Condensed SemiBold"/>
                </a:rPr>
                <a:t> </a:t>
              </a:r>
              <a:r>
                <a:rPr i="1" lang="en" sz="1800">
                  <a:solidFill>
                    <a:schemeClr val="dk1"/>
                  </a:solidFill>
                  <a:latin typeface="Fira Sans Extra Condensed SemiBold"/>
                  <a:ea typeface="Fira Sans Extra Condensed SemiBold"/>
                  <a:cs typeface="Fira Sans Extra Condensed SemiBold"/>
                  <a:sym typeface="Fira Sans Extra Condensed SemiBold"/>
                </a:rPr>
                <a:t>Evaluating Options</a:t>
              </a:r>
              <a:endParaRPr i="1" sz="1800">
                <a:solidFill>
                  <a:schemeClr val="dk1"/>
                </a:solidFill>
                <a:latin typeface="Fira Sans Extra Condensed SemiBold"/>
                <a:ea typeface="Fira Sans Extra Condensed SemiBold"/>
                <a:cs typeface="Fira Sans Extra Condensed SemiBold"/>
                <a:sym typeface="Fira Sans Extra Condensed SemiBold"/>
              </a:endParaRPr>
            </a:p>
          </p:txBody>
        </p:sp>
        <p:sp>
          <p:nvSpPr>
            <p:cNvPr id="83" name="Google Shape;83;p16"/>
            <p:cNvSpPr txBox="1"/>
            <p:nvPr/>
          </p:nvSpPr>
          <p:spPr>
            <a:xfrm>
              <a:off x="1034588" y="2051876"/>
              <a:ext cx="2027100" cy="342000"/>
            </a:xfrm>
            <a:prstGeom prst="rect">
              <a:avLst/>
            </a:prstGeom>
            <a:noFill/>
            <a:ln>
              <a:noFill/>
            </a:ln>
          </p:spPr>
          <p:txBody>
            <a:bodyPr anchorCtr="0" anchor="ctr" bIns="0" lIns="0" spcFirstLastPara="1" rIns="0" wrap="square" tIns="0">
              <a:noAutofit/>
            </a:bodyPr>
            <a:lstStyle/>
            <a:p>
              <a:pPr indent="-311150" lvl="0" marL="457200" rtl="0" algn="l">
                <a:spcBef>
                  <a:spcPts val="0"/>
                </a:spcBef>
                <a:spcAft>
                  <a:spcPts val="0"/>
                </a:spcAft>
                <a:buClr>
                  <a:schemeClr val="dk1"/>
                </a:buClr>
                <a:buSzPts val="1300"/>
                <a:buFont typeface="Fira Sans Extra Condensed"/>
                <a:buChar char="●"/>
              </a:pPr>
              <a:r>
                <a:rPr lang="en" sz="1300">
                  <a:solidFill>
                    <a:schemeClr val="dk1"/>
                  </a:solidFill>
                  <a:latin typeface="Fira Sans Extra Condensed"/>
                  <a:ea typeface="Fira Sans Extra Condensed"/>
                  <a:cs typeface="Fira Sans Extra Condensed"/>
                  <a:sym typeface="Fira Sans Extra Condensed"/>
                </a:rPr>
                <a:t>Aging cogen plant identified as an issue</a:t>
              </a:r>
              <a:endParaRPr sz="1300">
                <a:solidFill>
                  <a:schemeClr val="dk1"/>
                </a:solidFill>
                <a:latin typeface="Fira Sans Extra Condensed"/>
                <a:ea typeface="Fira Sans Extra Condensed"/>
                <a:cs typeface="Fira Sans Extra Condensed"/>
                <a:sym typeface="Fira Sans Extra Condensed"/>
              </a:endParaRPr>
            </a:p>
            <a:p>
              <a:pPr indent="-311150" lvl="0" marL="457200" rtl="0" algn="l">
                <a:spcBef>
                  <a:spcPts val="0"/>
                </a:spcBef>
                <a:spcAft>
                  <a:spcPts val="0"/>
                </a:spcAft>
                <a:buClr>
                  <a:schemeClr val="dk1"/>
                </a:buClr>
                <a:buSzPts val="1300"/>
                <a:buFont typeface="Fira Sans Extra Condensed"/>
                <a:buChar char="●"/>
              </a:pPr>
              <a:r>
                <a:rPr lang="en" sz="1300">
                  <a:solidFill>
                    <a:schemeClr val="dk1"/>
                  </a:solidFill>
                  <a:latin typeface="Fira Sans Extra Condensed"/>
                  <a:ea typeface="Fira Sans Extra Condensed"/>
                  <a:cs typeface="Fira Sans Extra Condensed"/>
                  <a:sym typeface="Fira Sans Extra Condensed"/>
                </a:rPr>
                <a:t>ARUP brought in to evaluate potential options</a:t>
              </a:r>
              <a:endParaRPr sz="1300">
                <a:solidFill>
                  <a:schemeClr val="dk1"/>
                </a:solidFill>
                <a:latin typeface="Fira Sans Extra Condensed"/>
                <a:ea typeface="Fira Sans Extra Condensed"/>
                <a:cs typeface="Fira Sans Extra Condensed"/>
                <a:sym typeface="Fira Sans Extra Condensed"/>
              </a:endParaRPr>
            </a:p>
            <a:p>
              <a:pPr indent="-311150" lvl="0" marL="457200" rtl="0" algn="l">
                <a:spcBef>
                  <a:spcPts val="0"/>
                </a:spcBef>
                <a:spcAft>
                  <a:spcPts val="0"/>
                </a:spcAft>
                <a:buClr>
                  <a:schemeClr val="dk1"/>
                </a:buClr>
                <a:buSzPts val="1300"/>
                <a:buFont typeface="Roboto"/>
                <a:buChar char="●"/>
              </a:pPr>
              <a:r>
                <a:rPr lang="en" sz="1300">
                  <a:solidFill>
                    <a:schemeClr val="dk1"/>
                  </a:solidFill>
                  <a:latin typeface="Fira Sans Extra Condensed"/>
                  <a:ea typeface="Fira Sans Extra Condensed"/>
                  <a:cs typeface="Fira Sans Extra Condensed"/>
                  <a:sym typeface="Fira Sans Extra Condensed"/>
                </a:rPr>
                <a:t>Three broad proposals: 1) keep existing cogen plant but refurbish 2) partially electrify campus 3) </a:t>
              </a:r>
              <a:r>
                <a:rPr b="1" i="1" lang="en" sz="1300">
                  <a:solidFill>
                    <a:schemeClr val="dk1"/>
                  </a:solidFill>
                  <a:latin typeface="Fira Sans Extra Condensed"/>
                  <a:ea typeface="Fira Sans Extra Condensed"/>
                  <a:cs typeface="Fira Sans Extra Condensed"/>
                  <a:sym typeface="Fira Sans Extra Condensed"/>
                </a:rPr>
                <a:t>completely electrify campus</a:t>
              </a:r>
              <a:endParaRPr b="1" i="1" sz="1300">
                <a:solidFill>
                  <a:schemeClr val="dk1"/>
                </a:solidFill>
                <a:latin typeface="Fira Sans Extra Condensed"/>
                <a:ea typeface="Fira Sans Extra Condensed"/>
                <a:cs typeface="Fira Sans Extra Condensed"/>
                <a:sym typeface="Fira Sans Extra Condensed"/>
              </a:endParaRPr>
            </a:p>
          </p:txBody>
        </p:sp>
      </p:grpSp>
      <p:grpSp>
        <p:nvGrpSpPr>
          <p:cNvPr id="84" name="Google Shape;84;p16"/>
          <p:cNvGrpSpPr/>
          <p:nvPr/>
        </p:nvGrpSpPr>
        <p:grpSpPr>
          <a:xfrm>
            <a:off x="127916" y="484573"/>
            <a:ext cx="659593" cy="548345"/>
            <a:chOff x="4857153" y="1419910"/>
            <a:chExt cx="659593" cy="548345"/>
          </a:xfrm>
        </p:grpSpPr>
        <p:sp>
          <p:nvSpPr>
            <p:cNvPr id="85" name="Google Shape;85;p16"/>
            <p:cNvSpPr/>
            <p:nvPr/>
          </p:nvSpPr>
          <p:spPr>
            <a:xfrm rot="10800000">
              <a:off x="4857153" y="1419910"/>
              <a:ext cx="659593" cy="548345"/>
            </a:xfrm>
            <a:custGeom>
              <a:rect b="b" l="l" r="r" t="t"/>
              <a:pathLst>
                <a:path extrusionOk="0" h="149108" w="179359">
                  <a:moveTo>
                    <a:pt x="90668" y="1"/>
                  </a:moveTo>
                  <a:cubicBezTo>
                    <a:pt x="59095" y="1"/>
                    <a:pt x="36219" y="21173"/>
                    <a:pt x="26149" y="39718"/>
                  </a:cubicBezTo>
                  <a:cubicBezTo>
                    <a:pt x="1" y="87844"/>
                    <a:pt x="41410" y="149108"/>
                    <a:pt x="92859" y="149108"/>
                  </a:cubicBezTo>
                  <a:cubicBezTo>
                    <a:pt x="93260" y="149108"/>
                    <a:pt x="93662" y="149104"/>
                    <a:pt x="94064" y="149096"/>
                  </a:cubicBezTo>
                  <a:cubicBezTo>
                    <a:pt x="146034" y="148129"/>
                    <a:pt x="170152" y="115239"/>
                    <a:pt x="174755" y="75644"/>
                  </a:cubicBezTo>
                  <a:cubicBezTo>
                    <a:pt x="179358" y="36049"/>
                    <a:pt x="151338" y="13266"/>
                    <a:pt x="109842" y="2525"/>
                  </a:cubicBezTo>
                  <a:cubicBezTo>
                    <a:pt x="103148" y="785"/>
                    <a:pt x="96747" y="1"/>
                    <a:pt x="90668" y="1"/>
                  </a:cubicBezTo>
                  <a:close/>
                </a:path>
              </a:pathLst>
            </a:cu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6"/>
            <p:cNvSpPr txBox="1"/>
            <p:nvPr/>
          </p:nvSpPr>
          <p:spPr>
            <a:xfrm>
              <a:off x="4908959" y="1557888"/>
              <a:ext cx="477000" cy="272400"/>
            </a:xfrm>
            <a:prstGeom prst="rect">
              <a:avLst/>
            </a:prstGeom>
            <a:solidFill>
              <a:srgbClr val="F1C23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chemeClr val="dk1"/>
                  </a:solidFill>
                  <a:latin typeface="Fira Sans Extra Condensed SemiBold"/>
                  <a:ea typeface="Fira Sans Extra Condensed SemiBold"/>
                  <a:cs typeface="Fira Sans Extra Condensed SemiBold"/>
                  <a:sym typeface="Fira Sans Extra Condensed SemiBold"/>
                </a:rPr>
                <a:t>1</a:t>
              </a:r>
              <a:endParaRPr sz="2000">
                <a:solidFill>
                  <a:schemeClr val="dk1"/>
                </a:solidFill>
                <a:latin typeface="Fira Sans Extra Condensed SemiBold"/>
                <a:ea typeface="Fira Sans Extra Condensed SemiBold"/>
                <a:cs typeface="Fira Sans Extra Condensed SemiBold"/>
                <a:sym typeface="Fira Sans Extra Condensed SemiBold"/>
              </a:endParaRPr>
            </a:p>
          </p:txBody>
        </p:sp>
      </p:grpSp>
      <p:grpSp>
        <p:nvGrpSpPr>
          <p:cNvPr id="87" name="Google Shape;87;p16"/>
          <p:cNvGrpSpPr/>
          <p:nvPr/>
        </p:nvGrpSpPr>
        <p:grpSpPr>
          <a:xfrm>
            <a:off x="127916" y="2501760"/>
            <a:ext cx="659593" cy="548345"/>
            <a:chOff x="4857153" y="1419910"/>
            <a:chExt cx="659593" cy="548345"/>
          </a:xfrm>
        </p:grpSpPr>
        <p:sp>
          <p:nvSpPr>
            <p:cNvPr id="88" name="Google Shape;88;p16"/>
            <p:cNvSpPr/>
            <p:nvPr/>
          </p:nvSpPr>
          <p:spPr>
            <a:xfrm rot="10800000">
              <a:off x="4857153" y="1419910"/>
              <a:ext cx="659593" cy="548345"/>
            </a:xfrm>
            <a:custGeom>
              <a:rect b="b" l="l" r="r" t="t"/>
              <a:pathLst>
                <a:path extrusionOk="0" h="149108" w="179359">
                  <a:moveTo>
                    <a:pt x="90668" y="1"/>
                  </a:moveTo>
                  <a:cubicBezTo>
                    <a:pt x="59095" y="1"/>
                    <a:pt x="36219" y="21173"/>
                    <a:pt x="26149" y="39718"/>
                  </a:cubicBezTo>
                  <a:cubicBezTo>
                    <a:pt x="1" y="87844"/>
                    <a:pt x="41410" y="149108"/>
                    <a:pt x="92859" y="149108"/>
                  </a:cubicBezTo>
                  <a:cubicBezTo>
                    <a:pt x="93260" y="149108"/>
                    <a:pt x="93662" y="149104"/>
                    <a:pt x="94064" y="149096"/>
                  </a:cubicBezTo>
                  <a:cubicBezTo>
                    <a:pt x="146034" y="148129"/>
                    <a:pt x="170152" y="115239"/>
                    <a:pt x="174755" y="75644"/>
                  </a:cubicBezTo>
                  <a:cubicBezTo>
                    <a:pt x="179358" y="36049"/>
                    <a:pt x="151338" y="13266"/>
                    <a:pt x="109842" y="2525"/>
                  </a:cubicBezTo>
                  <a:cubicBezTo>
                    <a:pt x="103148" y="785"/>
                    <a:pt x="96747" y="1"/>
                    <a:pt x="90668" y="1"/>
                  </a:cubicBezTo>
                  <a:close/>
                </a:path>
              </a:pathLst>
            </a:cu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6"/>
            <p:cNvSpPr txBox="1"/>
            <p:nvPr/>
          </p:nvSpPr>
          <p:spPr>
            <a:xfrm>
              <a:off x="4987025" y="1568975"/>
              <a:ext cx="372000" cy="261300"/>
            </a:xfrm>
            <a:prstGeom prst="rect">
              <a:avLst/>
            </a:prstGeom>
            <a:solidFill>
              <a:srgbClr val="B6D7A8"/>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chemeClr val="dk1"/>
                  </a:solidFill>
                  <a:latin typeface="Fira Sans Extra Condensed SemiBold"/>
                  <a:ea typeface="Fira Sans Extra Condensed SemiBold"/>
                  <a:cs typeface="Fira Sans Extra Condensed SemiBold"/>
                  <a:sym typeface="Fira Sans Extra Condensed SemiBold"/>
                </a:rPr>
                <a:t>3</a:t>
              </a:r>
              <a:endParaRPr sz="2000">
                <a:solidFill>
                  <a:schemeClr val="dk1"/>
                </a:solidFill>
                <a:latin typeface="Fira Sans Extra Condensed SemiBold"/>
                <a:ea typeface="Fira Sans Extra Condensed SemiBold"/>
                <a:cs typeface="Fira Sans Extra Condensed SemiBold"/>
                <a:sym typeface="Fira Sans Extra Condensed SemiBold"/>
              </a:endParaRPr>
            </a:p>
          </p:txBody>
        </p:sp>
      </p:grpSp>
      <p:grpSp>
        <p:nvGrpSpPr>
          <p:cNvPr id="90" name="Google Shape;90;p16"/>
          <p:cNvGrpSpPr/>
          <p:nvPr/>
        </p:nvGrpSpPr>
        <p:grpSpPr>
          <a:xfrm>
            <a:off x="4971880" y="1968348"/>
            <a:ext cx="659593" cy="548345"/>
            <a:chOff x="4857153" y="1419910"/>
            <a:chExt cx="659593" cy="548345"/>
          </a:xfrm>
        </p:grpSpPr>
        <p:sp>
          <p:nvSpPr>
            <p:cNvPr id="91" name="Google Shape;91;p16"/>
            <p:cNvSpPr/>
            <p:nvPr/>
          </p:nvSpPr>
          <p:spPr>
            <a:xfrm rot="10800000">
              <a:off x="4857153" y="1419910"/>
              <a:ext cx="659593" cy="548345"/>
            </a:xfrm>
            <a:custGeom>
              <a:rect b="b" l="l" r="r" t="t"/>
              <a:pathLst>
                <a:path extrusionOk="0" h="149108" w="179359">
                  <a:moveTo>
                    <a:pt x="90668" y="1"/>
                  </a:moveTo>
                  <a:cubicBezTo>
                    <a:pt x="59095" y="1"/>
                    <a:pt x="36219" y="21173"/>
                    <a:pt x="26149" y="39718"/>
                  </a:cubicBezTo>
                  <a:cubicBezTo>
                    <a:pt x="1" y="87844"/>
                    <a:pt x="41410" y="149108"/>
                    <a:pt x="92859" y="149108"/>
                  </a:cubicBezTo>
                  <a:cubicBezTo>
                    <a:pt x="93260" y="149108"/>
                    <a:pt x="93662" y="149104"/>
                    <a:pt x="94064" y="149096"/>
                  </a:cubicBezTo>
                  <a:cubicBezTo>
                    <a:pt x="146034" y="148129"/>
                    <a:pt x="170152" y="115239"/>
                    <a:pt x="174755" y="75644"/>
                  </a:cubicBezTo>
                  <a:cubicBezTo>
                    <a:pt x="179358" y="36049"/>
                    <a:pt x="151338" y="13266"/>
                    <a:pt x="109842" y="2525"/>
                  </a:cubicBezTo>
                  <a:cubicBezTo>
                    <a:pt x="103148" y="785"/>
                    <a:pt x="96747" y="1"/>
                    <a:pt x="90668" y="1"/>
                  </a:cubicBezTo>
                  <a:close/>
                </a:path>
              </a:pathLst>
            </a:cu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6"/>
            <p:cNvSpPr txBox="1"/>
            <p:nvPr/>
          </p:nvSpPr>
          <p:spPr>
            <a:xfrm>
              <a:off x="4929834" y="1557888"/>
              <a:ext cx="456000" cy="272400"/>
            </a:xfrm>
            <a:prstGeom prst="rect">
              <a:avLst/>
            </a:prstGeom>
            <a:solidFill>
              <a:srgbClr val="EA9999"/>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chemeClr val="dk1"/>
                  </a:solidFill>
                  <a:latin typeface="Fira Sans Extra Condensed SemiBold"/>
                  <a:ea typeface="Fira Sans Extra Condensed SemiBold"/>
                  <a:cs typeface="Fira Sans Extra Condensed SemiBold"/>
                  <a:sym typeface="Fira Sans Extra Condensed SemiBold"/>
                </a:rPr>
                <a:t>4</a:t>
              </a:r>
              <a:endParaRPr sz="2000">
                <a:solidFill>
                  <a:schemeClr val="dk1"/>
                </a:solidFill>
                <a:latin typeface="Fira Sans Extra Condensed SemiBold"/>
                <a:ea typeface="Fira Sans Extra Condensed SemiBold"/>
                <a:cs typeface="Fira Sans Extra Condensed SemiBold"/>
                <a:sym typeface="Fira Sans Extra Condensed SemiBold"/>
              </a:endParaRPr>
            </a:p>
          </p:txBody>
        </p:sp>
      </p:grpSp>
      <p:grpSp>
        <p:nvGrpSpPr>
          <p:cNvPr id="93" name="Google Shape;93;p16"/>
          <p:cNvGrpSpPr/>
          <p:nvPr/>
        </p:nvGrpSpPr>
        <p:grpSpPr>
          <a:xfrm>
            <a:off x="4971880" y="539073"/>
            <a:ext cx="659593" cy="548345"/>
            <a:chOff x="4857153" y="1419910"/>
            <a:chExt cx="659593" cy="548345"/>
          </a:xfrm>
        </p:grpSpPr>
        <p:sp>
          <p:nvSpPr>
            <p:cNvPr id="94" name="Google Shape;94;p16"/>
            <p:cNvSpPr/>
            <p:nvPr/>
          </p:nvSpPr>
          <p:spPr>
            <a:xfrm rot="10800000">
              <a:off x="4857153" y="1419910"/>
              <a:ext cx="659593" cy="548345"/>
            </a:xfrm>
            <a:custGeom>
              <a:rect b="b" l="l" r="r" t="t"/>
              <a:pathLst>
                <a:path extrusionOk="0" h="149108" w="179359">
                  <a:moveTo>
                    <a:pt x="90668" y="1"/>
                  </a:moveTo>
                  <a:cubicBezTo>
                    <a:pt x="59095" y="1"/>
                    <a:pt x="36219" y="21173"/>
                    <a:pt x="26149" y="39718"/>
                  </a:cubicBezTo>
                  <a:cubicBezTo>
                    <a:pt x="1" y="87844"/>
                    <a:pt x="41410" y="149108"/>
                    <a:pt x="92859" y="149108"/>
                  </a:cubicBezTo>
                  <a:cubicBezTo>
                    <a:pt x="93260" y="149108"/>
                    <a:pt x="93662" y="149104"/>
                    <a:pt x="94064" y="149096"/>
                  </a:cubicBezTo>
                  <a:cubicBezTo>
                    <a:pt x="146034" y="148129"/>
                    <a:pt x="170152" y="115239"/>
                    <a:pt x="174755" y="75644"/>
                  </a:cubicBezTo>
                  <a:cubicBezTo>
                    <a:pt x="179358" y="36049"/>
                    <a:pt x="151338" y="13266"/>
                    <a:pt x="109842" y="2525"/>
                  </a:cubicBezTo>
                  <a:cubicBezTo>
                    <a:pt x="103148" y="785"/>
                    <a:pt x="96747" y="1"/>
                    <a:pt x="90668" y="1"/>
                  </a:cubicBezTo>
                  <a:close/>
                </a:path>
              </a:pathLst>
            </a:custGeom>
            <a:solidFill>
              <a:srgbClr val="B4A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6"/>
            <p:cNvSpPr txBox="1"/>
            <p:nvPr/>
          </p:nvSpPr>
          <p:spPr>
            <a:xfrm>
              <a:off x="4941525" y="1557888"/>
              <a:ext cx="456000" cy="272400"/>
            </a:xfrm>
            <a:prstGeom prst="rect">
              <a:avLst/>
            </a:prstGeom>
            <a:solidFill>
              <a:srgbClr val="B4A7D6"/>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chemeClr val="dk1"/>
                  </a:solidFill>
                  <a:latin typeface="Fira Sans Extra Condensed SemiBold"/>
                  <a:ea typeface="Fira Sans Extra Condensed SemiBold"/>
                  <a:cs typeface="Fira Sans Extra Condensed SemiBold"/>
                  <a:sym typeface="Fira Sans Extra Condensed SemiBold"/>
                </a:rPr>
                <a:t>2</a:t>
              </a:r>
              <a:endParaRPr sz="2000">
                <a:solidFill>
                  <a:schemeClr val="dk1"/>
                </a:solidFill>
                <a:latin typeface="Fira Sans Extra Condensed SemiBold"/>
                <a:ea typeface="Fira Sans Extra Condensed SemiBold"/>
                <a:cs typeface="Fira Sans Extra Condensed SemiBold"/>
                <a:sym typeface="Fira Sans Extra Condensed SemiBold"/>
              </a:endParaRPr>
            </a:p>
          </p:txBody>
        </p:sp>
      </p:grpSp>
      <p:grpSp>
        <p:nvGrpSpPr>
          <p:cNvPr id="96" name="Google Shape;96;p16"/>
          <p:cNvGrpSpPr/>
          <p:nvPr/>
        </p:nvGrpSpPr>
        <p:grpSpPr>
          <a:xfrm>
            <a:off x="127916" y="4042435"/>
            <a:ext cx="659593" cy="548345"/>
            <a:chOff x="4857153" y="1419910"/>
            <a:chExt cx="659593" cy="548345"/>
          </a:xfrm>
        </p:grpSpPr>
        <p:sp>
          <p:nvSpPr>
            <p:cNvPr id="97" name="Google Shape;97;p16"/>
            <p:cNvSpPr/>
            <p:nvPr/>
          </p:nvSpPr>
          <p:spPr>
            <a:xfrm rot="10800000">
              <a:off x="4857153" y="1419910"/>
              <a:ext cx="659593" cy="548345"/>
            </a:xfrm>
            <a:custGeom>
              <a:rect b="b" l="l" r="r" t="t"/>
              <a:pathLst>
                <a:path extrusionOk="0" h="149108" w="179359">
                  <a:moveTo>
                    <a:pt x="90668" y="1"/>
                  </a:moveTo>
                  <a:cubicBezTo>
                    <a:pt x="59095" y="1"/>
                    <a:pt x="36219" y="21173"/>
                    <a:pt x="26149" y="39718"/>
                  </a:cubicBezTo>
                  <a:cubicBezTo>
                    <a:pt x="1" y="87844"/>
                    <a:pt x="41410" y="149108"/>
                    <a:pt x="92859" y="149108"/>
                  </a:cubicBezTo>
                  <a:cubicBezTo>
                    <a:pt x="93260" y="149108"/>
                    <a:pt x="93662" y="149104"/>
                    <a:pt x="94064" y="149096"/>
                  </a:cubicBezTo>
                  <a:cubicBezTo>
                    <a:pt x="146034" y="148129"/>
                    <a:pt x="170152" y="115239"/>
                    <a:pt x="174755" y="75644"/>
                  </a:cubicBezTo>
                  <a:cubicBezTo>
                    <a:pt x="179358" y="36049"/>
                    <a:pt x="151338" y="13266"/>
                    <a:pt x="109842" y="2525"/>
                  </a:cubicBezTo>
                  <a:cubicBezTo>
                    <a:pt x="103148" y="785"/>
                    <a:pt x="96747" y="1"/>
                    <a:pt x="90668" y="1"/>
                  </a:cubicBezTo>
                  <a:close/>
                </a:path>
              </a:pathLst>
            </a:custGeom>
            <a:solidFill>
              <a:srgbClr val="9FC5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txBox="1"/>
            <p:nvPr/>
          </p:nvSpPr>
          <p:spPr>
            <a:xfrm>
              <a:off x="4908956" y="1557875"/>
              <a:ext cx="495000" cy="272400"/>
            </a:xfrm>
            <a:prstGeom prst="rect">
              <a:avLst/>
            </a:prstGeom>
            <a:solidFill>
              <a:srgbClr val="9FC5E8"/>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chemeClr val="dk1"/>
                  </a:solidFill>
                  <a:latin typeface="Fira Sans Extra Condensed SemiBold"/>
                  <a:ea typeface="Fira Sans Extra Condensed SemiBold"/>
                  <a:cs typeface="Fira Sans Extra Condensed SemiBold"/>
                  <a:sym typeface="Fira Sans Extra Condensed SemiBold"/>
                </a:rPr>
                <a:t>5</a:t>
              </a:r>
              <a:endParaRPr sz="2000">
                <a:solidFill>
                  <a:schemeClr val="dk1"/>
                </a:solidFill>
                <a:latin typeface="Fira Sans Extra Condensed SemiBold"/>
                <a:ea typeface="Fira Sans Extra Condensed SemiBold"/>
                <a:cs typeface="Fira Sans Extra Condensed SemiBold"/>
                <a:sym typeface="Fira Sans Extra Condensed SemiBold"/>
              </a:endParaRPr>
            </a:p>
          </p:txBody>
        </p:sp>
      </p:grpSp>
      <p:grpSp>
        <p:nvGrpSpPr>
          <p:cNvPr id="99" name="Google Shape;99;p16"/>
          <p:cNvGrpSpPr/>
          <p:nvPr/>
        </p:nvGrpSpPr>
        <p:grpSpPr>
          <a:xfrm>
            <a:off x="5107465" y="3530839"/>
            <a:ext cx="3954594" cy="1116800"/>
            <a:chOff x="2086903" y="4251739"/>
            <a:chExt cx="2524800" cy="1116800"/>
          </a:xfrm>
        </p:grpSpPr>
        <p:sp>
          <p:nvSpPr>
            <p:cNvPr id="100" name="Google Shape;100;p16"/>
            <p:cNvSpPr txBox="1"/>
            <p:nvPr/>
          </p:nvSpPr>
          <p:spPr>
            <a:xfrm>
              <a:off x="2454840" y="4251739"/>
              <a:ext cx="2108100" cy="274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1800">
                  <a:solidFill>
                    <a:schemeClr val="dk1"/>
                  </a:solidFill>
                  <a:latin typeface="Fira Sans Extra Condensed SemiBold"/>
                  <a:ea typeface="Fira Sans Extra Condensed SemiBold"/>
                  <a:cs typeface="Fira Sans Extra Condensed SemiBold"/>
                  <a:sym typeface="Fira Sans Extra Condensed SemiBold"/>
                </a:rPr>
                <a:t>July 2025: UC Regents Approve Phase 1 </a:t>
              </a:r>
              <a:endParaRPr i="1" sz="1800">
                <a:solidFill>
                  <a:schemeClr val="dk1"/>
                </a:solidFill>
                <a:latin typeface="Fira Sans Extra Condensed SemiBold"/>
                <a:ea typeface="Fira Sans Extra Condensed SemiBold"/>
                <a:cs typeface="Fira Sans Extra Condensed SemiBold"/>
                <a:sym typeface="Fira Sans Extra Condensed SemiBold"/>
              </a:endParaRPr>
            </a:p>
          </p:txBody>
        </p:sp>
        <p:sp>
          <p:nvSpPr>
            <p:cNvPr id="101" name="Google Shape;101;p16"/>
            <p:cNvSpPr txBox="1"/>
            <p:nvPr/>
          </p:nvSpPr>
          <p:spPr>
            <a:xfrm>
              <a:off x="2086903" y="5026539"/>
              <a:ext cx="2524800" cy="342000"/>
            </a:xfrm>
            <a:prstGeom prst="rect">
              <a:avLst/>
            </a:prstGeom>
            <a:noFill/>
            <a:ln>
              <a:noFill/>
            </a:ln>
          </p:spPr>
          <p:txBody>
            <a:bodyPr anchorCtr="0" anchor="ctr" bIns="0" lIns="0" spcFirstLastPara="1" rIns="0" wrap="square" tIns="0">
              <a:noAutofit/>
            </a:bodyPr>
            <a:lstStyle/>
            <a:p>
              <a:pPr indent="-311150" lvl="0" marL="457200" rtl="0" algn="l">
                <a:spcBef>
                  <a:spcPts val="0"/>
                </a:spcBef>
                <a:spcAft>
                  <a:spcPts val="0"/>
                </a:spcAft>
                <a:buClr>
                  <a:schemeClr val="dk1"/>
                </a:buClr>
                <a:buSzPts val="1300"/>
                <a:buFont typeface="Fira Sans Extra Condensed"/>
                <a:buChar char="●"/>
              </a:pPr>
              <a:r>
                <a:rPr lang="en" sz="1300">
                  <a:solidFill>
                    <a:schemeClr val="dk1"/>
                  </a:solidFill>
                  <a:latin typeface="Fira Sans Extra Condensed"/>
                  <a:ea typeface="Fira Sans Extra Condensed"/>
                  <a:cs typeface="Fira Sans Extra Condensed"/>
                  <a:sym typeface="Fira Sans Extra Condensed"/>
                </a:rPr>
                <a:t>Big Beautiful Bill transitioned state funding to debt financing - released in segments over the years</a:t>
              </a:r>
              <a:endParaRPr sz="1300">
                <a:solidFill>
                  <a:schemeClr val="dk1"/>
                </a:solidFill>
                <a:latin typeface="Fira Sans Extra Condensed"/>
                <a:ea typeface="Fira Sans Extra Condensed"/>
                <a:cs typeface="Fira Sans Extra Condensed"/>
                <a:sym typeface="Fira Sans Extra Condensed"/>
              </a:endParaRPr>
            </a:p>
            <a:p>
              <a:pPr indent="-311150" lvl="0" marL="457200" rtl="0" algn="l">
                <a:spcBef>
                  <a:spcPts val="0"/>
                </a:spcBef>
                <a:spcAft>
                  <a:spcPts val="0"/>
                </a:spcAft>
                <a:buClr>
                  <a:schemeClr val="dk1"/>
                </a:buClr>
                <a:buSzPts val="1300"/>
                <a:buFont typeface="Fira Sans Extra Condensed"/>
                <a:buChar char="●"/>
              </a:pPr>
              <a:r>
                <a:rPr lang="en" sz="1300">
                  <a:solidFill>
                    <a:schemeClr val="dk1"/>
                  </a:solidFill>
                  <a:latin typeface="Fira Sans Extra Condensed"/>
                  <a:ea typeface="Fira Sans Extra Condensed"/>
                  <a:cs typeface="Fira Sans Extra Condensed"/>
                  <a:sym typeface="Fira Sans Extra Condensed"/>
                </a:rPr>
                <a:t>UC </a:t>
              </a:r>
              <a:r>
                <a:rPr lang="en" sz="1300">
                  <a:solidFill>
                    <a:schemeClr val="dk1"/>
                  </a:solidFill>
                  <a:latin typeface="Fira Sans Extra Condensed"/>
                  <a:ea typeface="Fira Sans Extra Condensed"/>
                  <a:cs typeface="Fira Sans Extra Condensed"/>
                  <a:sym typeface="Fira Sans Extra Condensed"/>
                </a:rPr>
                <a:t>Regents approved Phase 1 project scope + design + adopted CEQA findings allowing construction to begin</a:t>
              </a:r>
              <a:endParaRPr sz="1300">
                <a:solidFill>
                  <a:schemeClr val="dk1"/>
                </a:solidFill>
                <a:latin typeface="Fira Sans Extra Condensed"/>
                <a:ea typeface="Fira Sans Extra Condensed"/>
                <a:cs typeface="Fira Sans Extra Condensed"/>
                <a:sym typeface="Fira Sans Extra Condensed"/>
              </a:endParaRPr>
            </a:p>
            <a:p>
              <a:pPr indent="-311150" lvl="0" marL="457200" rtl="0" algn="l">
                <a:spcBef>
                  <a:spcPts val="0"/>
                </a:spcBef>
                <a:spcAft>
                  <a:spcPts val="0"/>
                </a:spcAft>
                <a:buClr>
                  <a:schemeClr val="dk1"/>
                </a:buClr>
                <a:buSzPts val="1300"/>
                <a:buFont typeface="Fira Sans Extra Condensed"/>
                <a:buChar char="●"/>
              </a:pPr>
              <a:r>
                <a:rPr lang="en" sz="1300">
                  <a:solidFill>
                    <a:schemeClr val="dk1"/>
                  </a:solidFill>
                  <a:latin typeface="Fira Sans Extra Condensed"/>
                  <a:ea typeface="Fira Sans Extra Condensed"/>
                  <a:cs typeface="Fira Sans Extra Condensed"/>
                  <a:sym typeface="Fira Sans Extra Condensed"/>
                </a:rPr>
                <a:t>Construction</a:t>
              </a:r>
              <a:r>
                <a:rPr lang="en" sz="1300">
                  <a:solidFill>
                    <a:schemeClr val="dk1"/>
                  </a:solidFill>
                  <a:latin typeface="Fira Sans Extra Condensed"/>
                  <a:ea typeface="Fira Sans Extra Condensed"/>
                  <a:cs typeface="Fira Sans Extra Condensed"/>
                  <a:sym typeface="Fira Sans Extra Condensed"/>
                </a:rPr>
                <a:t> to begin mid-2026 (~June)</a:t>
              </a:r>
              <a:endParaRPr sz="1300">
                <a:solidFill>
                  <a:schemeClr val="dk1"/>
                </a:solidFill>
                <a:latin typeface="Fira Sans Extra Condensed"/>
                <a:ea typeface="Fira Sans Extra Condensed"/>
                <a:cs typeface="Fira Sans Extra Condensed"/>
                <a:sym typeface="Fira Sans Extra Condensed"/>
              </a:endParaRPr>
            </a:p>
          </p:txBody>
        </p:sp>
      </p:grpSp>
      <p:grpSp>
        <p:nvGrpSpPr>
          <p:cNvPr id="102" name="Google Shape;102;p16"/>
          <p:cNvGrpSpPr/>
          <p:nvPr/>
        </p:nvGrpSpPr>
        <p:grpSpPr>
          <a:xfrm>
            <a:off x="4971877" y="3428825"/>
            <a:ext cx="659596" cy="548345"/>
            <a:chOff x="4857150" y="1419910"/>
            <a:chExt cx="659596" cy="548345"/>
          </a:xfrm>
        </p:grpSpPr>
        <p:sp>
          <p:nvSpPr>
            <p:cNvPr id="103" name="Google Shape;103;p16"/>
            <p:cNvSpPr/>
            <p:nvPr/>
          </p:nvSpPr>
          <p:spPr>
            <a:xfrm rot="10800000">
              <a:off x="4857153" y="1419910"/>
              <a:ext cx="659593" cy="548345"/>
            </a:xfrm>
            <a:custGeom>
              <a:rect b="b" l="l" r="r" t="t"/>
              <a:pathLst>
                <a:path extrusionOk="0" h="149108" w="179359">
                  <a:moveTo>
                    <a:pt x="90668" y="1"/>
                  </a:moveTo>
                  <a:cubicBezTo>
                    <a:pt x="59095" y="1"/>
                    <a:pt x="36219" y="21173"/>
                    <a:pt x="26149" y="39718"/>
                  </a:cubicBezTo>
                  <a:cubicBezTo>
                    <a:pt x="1" y="87844"/>
                    <a:pt x="41410" y="149108"/>
                    <a:pt x="92859" y="149108"/>
                  </a:cubicBezTo>
                  <a:cubicBezTo>
                    <a:pt x="93260" y="149108"/>
                    <a:pt x="93662" y="149104"/>
                    <a:pt x="94064" y="149096"/>
                  </a:cubicBezTo>
                  <a:cubicBezTo>
                    <a:pt x="146034" y="148129"/>
                    <a:pt x="170152" y="115239"/>
                    <a:pt x="174755" y="75644"/>
                  </a:cubicBezTo>
                  <a:cubicBezTo>
                    <a:pt x="179358" y="36049"/>
                    <a:pt x="151338" y="13266"/>
                    <a:pt x="109842" y="2525"/>
                  </a:cubicBezTo>
                  <a:cubicBezTo>
                    <a:pt x="103148" y="785"/>
                    <a:pt x="96747" y="1"/>
                    <a:pt x="9066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highlight>
                  <a:schemeClr val="lt1"/>
                </a:highlight>
              </a:endParaRPr>
            </a:p>
          </p:txBody>
        </p:sp>
        <p:sp>
          <p:nvSpPr>
            <p:cNvPr id="104" name="Google Shape;104;p16"/>
            <p:cNvSpPr txBox="1"/>
            <p:nvPr/>
          </p:nvSpPr>
          <p:spPr>
            <a:xfrm>
              <a:off x="4857150" y="1557875"/>
              <a:ext cx="591600" cy="27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chemeClr val="dk1"/>
                  </a:solidFill>
                  <a:latin typeface="Fira Sans Extra Condensed SemiBold"/>
                  <a:ea typeface="Fira Sans Extra Condensed SemiBold"/>
                  <a:cs typeface="Fira Sans Extra Condensed SemiBold"/>
                  <a:sym typeface="Fira Sans Extra Condensed SemiBold"/>
                </a:rPr>
                <a:t>6</a:t>
              </a:r>
              <a:endParaRPr sz="2000">
                <a:solidFill>
                  <a:schemeClr val="dk1"/>
                </a:solidFill>
                <a:latin typeface="Fira Sans Extra Condensed SemiBold"/>
                <a:ea typeface="Fira Sans Extra Condensed SemiBold"/>
                <a:cs typeface="Fira Sans Extra Condensed SemiBold"/>
                <a:sym typeface="Fira Sans Extra Condensed SemiBold"/>
              </a:endParaRPr>
            </a:p>
          </p:txBody>
        </p:sp>
      </p:grpSp>
      <p:grpSp>
        <p:nvGrpSpPr>
          <p:cNvPr id="105" name="Google Shape;105;p16"/>
          <p:cNvGrpSpPr/>
          <p:nvPr/>
        </p:nvGrpSpPr>
        <p:grpSpPr>
          <a:xfrm>
            <a:off x="5205115" y="707313"/>
            <a:ext cx="3649636" cy="944662"/>
            <a:chOff x="1003878" y="1110877"/>
            <a:chExt cx="2330100" cy="944662"/>
          </a:xfrm>
        </p:grpSpPr>
        <p:sp>
          <p:nvSpPr>
            <p:cNvPr id="106" name="Google Shape;106;p16"/>
            <p:cNvSpPr txBox="1"/>
            <p:nvPr/>
          </p:nvSpPr>
          <p:spPr>
            <a:xfrm>
              <a:off x="1277851" y="1110877"/>
              <a:ext cx="1816200" cy="274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1800">
                  <a:solidFill>
                    <a:schemeClr val="dk1"/>
                  </a:solidFill>
                  <a:latin typeface="Fira Sans Extra Condensed SemiBold"/>
                  <a:ea typeface="Fira Sans Extra Condensed SemiBold"/>
                  <a:cs typeface="Fira Sans Extra Condensed SemiBold"/>
                  <a:sym typeface="Fira Sans Extra Condensed SemiBold"/>
                </a:rPr>
                <a:t>July 2021: </a:t>
              </a:r>
              <a:r>
                <a:rPr i="1" lang="en" sz="1800">
                  <a:solidFill>
                    <a:schemeClr val="dk1"/>
                  </a:solidFill>
                  <a:latin typeface="Fira Sans Extra Condensed SemiBold"/>
                  <a:ea typeface="Fira Sans Extra Condensed SemiBold"/>
                  <a:cs typeface="Fira Sans Extra Condensed SemiBold"/>
                  <a:sym typeface="Fira Sans Extra Condensed SemiBold"/>
                </a:rPr>
                <a:t>Launch of Project</a:t>
              </a:r>
              <a:endParaRPr i="1" sz="1800">
                <a:solidFill>
                  <a:schemeClr val="dk1"/>
                </a:solidFill>
                <a:latin typeface="Fira Sans Extra Condensed SemiBold"/>
                <a:ea typeface="Fira Sans Extra Condensed SemiBold"/>
                <a:cs typeface="Fira Sans Extra Condensed SemiBold"/>
                <a:sym typeface="Fira Sans Extra Condensed SemiBold"/>
              </a:endParaRPr>
            </a:p>
          </p:txBody>
        </p:sp>
        <p:sp>
          <p:nvSpPr>
            <p:cNvPr id="107" name="Google Shape;107;p16"/>
            <p:cNvSpPr txBox="1"/>
            <p:nvPr/>
          </p:nvSpPr>
          <p:spPr>
            <a:xfrm>
              <a:off x="1003878" y="1713539"/>
              <a:ext cx="2330100" cy="342000"/>
            </a:xfrm>
            <a:prstGeom prst="rect">
              <a:avLst/>
            </a:prstGeom>
            <a:noFill/>
            <a:ln>
              <a:noFill/>
            </a:ln>
          </p:spPr>
          <p:txBody>
            <a:bodyPr anchorCtr="0" anchor="ctr" bIns="0" lIns="0" spcFirstLastPara="1" rIns="0" wrap="square" tIns="0">
              <a:noAutofit/>
            </a:bodyPr>
            <a:lstStyle/>
            <a:p>
              <a:pPr indent="-311150" lvl="0" marL="457200" rtl="0" algn="l">
                <a:spcBef>
                  <a:spcPts val="0"/>
                </a:spcBef>
                <a:spcAft>
                  <a:spcPts val="0"/>
                </a:spcAft>
                <a:buClr>
                  <a:schemeClr val="dk1"/>
                </a:buClr>
                <a:buSzPts val="1300"/>
                <a:buFont typeface="Fira Sans Extra Condensed"/>
                <a:buChar char="●"/>
              </a:pPr>
              <a:r>
                <a:rPr lang="en" sz="1300">
                  <a:solidFill>
                    <a:schemeClr val="dk1"/>
                  </a:solidFill>
                  <a:latin typeface="Fira Sans Extra Condensed"/>
                  <a:ea typeface="Fira Sans Extra Condensed"/>
                  <a:cs typeface="Fira Sans Extra Condensed"/>
                  <a:sym typeface="Fira Sans Extra Condensed"/>
                </a:rPr>
                <a:t>UC Berkeley launches the Berkeley Clean Energy Campus (BCEC) Initiative</a:t>
              </a:r>
              <a:endParaRPr sz="1300">
                <a:solidFill>
                  <a:schemeClr val="dk1"/>
                </a:solidFill>
                <a:latin typeface="Fira Sans Extra Condensed"/>
                <a:ea typeface="Fira Sans Extra Condensed"/>
                <a:cs typeface="Fira Sans Extra Condensed"/>
                <a:sym typeface="Fira Sans Extra Condensed"/>
              </a:endParaRPr>
            </a:p>
            <a:p>
              <a:pPr indent="-311150" lvl="0" marL="457200" rtl="0" algn="l">
                <a:spcBef>
                  <a:spcPts val="0"/>
                </a:spcBef>
                <a:spcAft>
                  <a:spcPts val="0"/>
                </a:spcAft>
                <a:buClr>
                  <a:schemeClr val="dk1"/>
                </a:buClr>
                <a:buSzPts val="1300"/>
                <a:buFont typeface="Fira Sans Extra Condensed"/>
                <a:buChar char="●"/>
              </a:pPr>
              <a:r>
                <a:rPr lang="en" sz="1300">
                  <a:solidFill>
                    <a:schemeClr val="dk1"/>
                  </a:solidFill>
                  <a:latin typeface="Fira Sans Extra Condensed"/>
                  <a:ea typeface="Fira Sans Extra Condensed"/>
                  <a:cs typeface="Fira Sans Extra Condensed"/>
                  <a:sym typeface="Fira Sans Extra Condensed"/>
                </a:rPr>
                <a:t>Initiation of Integrated Resource &amp; Activation Plan (IRAP, finished in May 2024)</a:t>
              </a:r>
              <a:endParaRPr sz="1300">
                <a:solidFill>
                  <a:schemeClr val="dk1"/>
                </a:solidFill>
                <a:latin typeface="Fira Sans Extra Condensed"/>
                <a:ea typeface="Fira Sans Extra Condensed"/>
                <a:cs typeface="Fira Sans Extra Condensed"/>
                <a:sym typeface="Fira Sans Extra Condensed"/>
              </a:endParaRPr>
            </a:p>
          </p:txBody>
        </p:sp>
      </p:grpSp>
      <p:grpSp>
        <p:nvGrpSpPr>
          <p:cNvPr id="108" name="Google Shape;108;p16"/>
          <p:cNvGrpSpPr/>
          <p:nvPr/>
        </p:nvGrpSpPr>
        <p:grpSpPr>
          <a:xfrm>
            <a:off x="348550" y="2715025"/>
            <a:ext cx="4217733" cy="1046975"/>
            <a:chOff x="448653" y="1084764"/>
            <a:chExt cx="2692800" cy="1046975"/>
          </a:xfrm>
        </p:grpSpPr>
        <p:sp>
          <p:nvSpPr>
            <p:cNvPr id="109" name="Google Shape;109;p16"/>
            <p:cNvSpPr txBox="1"/>
            <p:nvPr/>
          </p:nvSpPr>
          <p:spPr>
            <a:xfrm>
              <a:off x="728899" y="1084764"/>
              <a:ext cx="2342700" cy="274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1800">
                  <a:solidFill>
                    <a:schemeClr val="dk1"/>
                  </a:solidFill>
                  <a:latin typeface="Fira Sans Extra Condensed SemiBold"/>
                  <a:ea typeface="Fira Sans Extra Condensed SemiBold"/>
                  <a:cs typeface="Fira Sans Extra Condensed SemiBold"/>
                  <a:sym typeface="Fira Sans Extra Condensed SemiBold"/>
                </a:rPr>
                <a:t>January 2022: </a:t>
              </a:r>
              <a:r>
                <a:rPr i="1" lang="en" sz="1800">
                  <a:solidFill>
                    <a:schemeClr val="dk1"/>
                  </a:solidFill>
                  <a:latin typeface="Fira Sans Extra Condensed SemiBold"/>
                  <a:ea typeface="Fira Sans Extra Condensed SemiBold"/>
                  <a:cs typeface="Fira Sans Extra Condensed SemiBold"/>
                  <a:sym typeface="Fira Sans Extra Condensed SemiBold"/>
                </a:rPr>
                <a:t>Clean Energy Campus Committee</a:t>
              </a:r>
              <a:endParaRPr i="1" sz="1800">
                <a:solidFill>
                  <a:schemeClr val="dk1"/>
                </a:solidFill>
                <a:latin typeface="Fira Sans Extra Condensed SemiBold"/>
                <a:ea typeface="Fira Sans Extra Condensed SemiBold"/>
                <a:cs typeface="Fira Sans Extra Condensed SemiBold"/>
                <a:sym typeface="Fira Sans Extra Condensed SemiBold"/>
              </a:endParaRPr>
            </a:p>
          </p:txBody>
        </p:sp>
        <p:sp>
          <p:nvSpPr>
            <p:cNvPr id="110" name="Google Shape;110;p16"/>
            <p:cNvSpPr txBox="1"/>
            <p:nvPr/>
          </p:nvSpPr>
          <p:spPr>
            <a:xfrm>
              <a:off x="448653" y="1789739"/>
              <a:ext cx="2692800" cy="342000"/>
            </a:xfrm>
            <a:prstGeom prst="rect">
              <a:avLst/>
            </a:prstGeom>
            <a:noFill/>
            <a:ln>
              <a:noFill/>
            </a:ln>
          </p:spPr>
          <p:txBody>
            <a:bodyPr anchorCtr="0" anchor="ctr" bIns="0" lIns="0" spcFirstLastPara="1" rIns="0" wrap="square" tIns="0">
              <a:noAutofit/>
            </a:bodyPr>
            <a:lstStyle/>
            <a:p>
              <a:pPr indent="-311150" lvl="0" marL="457200" rtl="0" algn="l">
                <a:spcBef>
                  <a:spcPts val="0"/>
                </a:spcBef>
                <a:spcAft>
                  <a:spcPts val="0"/>
                </a:spcAft>
                <a:buClr>
                  <a:schemeClr val="dk1"/>
                </a:buClr>
                <a:buSzPts val="1300"/>
                <a:buFont typeface="Fira Sans Extra Condensed"/>
                <a:buChar char="●"/>
              </a:pPr>
              <a:r>
                <a:rPr lang="en" sz="1300">
                  <a:solidFill>
                    <a:schemeClr val="dk1"/>
                  </a:solidFill>
                  <a:latin typeface="Fira Sans Extra Condensed"/>
                  <a:ea typeface="Fira Sans Extra Condensed"/>
                  <a:cs typeface="Fira Sans Extra Condensed"/>
                  <a:sym typeface="Fira Sans Extra Condensed"/>
                </a:rPr>
                <a:t>Final commitment to electrifying</a:t>
              </a:r>
              <a:endParaRPr sz="1300">
                <a:solidFill>
                  <a:schemeClr val="dk1"/>
                </a:solidFill>
                <a:latin typeface="Fira Sans Extra Condensed"/>
                <a:ea typeface="Fira Sans Extra Condensed"/>
                <a:cs typeface="Fira Sans Extra Condensed"/>
                <a:sym typeface="Fira Sans Extra Condensed"/>
              </a:endParaRPr>
            </a:p>
            <a:p>
              <a:pPr indent="-311150" lvl="0" marL="457200" rtl="0" algn="l">
                <a:spcBef>
                  <a:spcPts val="0"/>
                </a:spcBef>
                <a:spcAft>
                  <a:spcPts val="0"/>
                </a:spcAft>
                <a:buClr>
                  <a:schemeClr val="dk1"/>
                </a:buClr>
                <a:buSzPts val="1300"/>
                <a:buFont typeface="Fira Sans Extra Condensed"/>
                <a:buChar char="●"/>
              </a:pPr>
              <a:r>
                <a:rPr lang="en" sz="1300">
                  <a:solidFill>
                    <a:schemeClr val="dk1"/>
                  </a:solidFill>
                  <a:latin typeface="Fira Sans Extra Condensed"/>
                  <a:ea typeface="Fira Sans Extra Condensed"/>
                  <a:cs typeface="Fira Sans Extra Condensed"/>
                  <a:sym typeface="Fira Sans Extra Condensed"/>
                </a:rPr>
                <a:t>Formation of Clean Energy Campus Advisory Committee to plan and design BCEC project</a:t>
              </a:r>
              <a:endParaRPr sz="1300">
                <a:solidFill>
                  <a:schemeClr val="dk1"/>
                </a:solidFill>
                <a:latin typeface="Fira Sans Extra Condensed"/>
                <a:ea typeface="Fira Sans Extra Condensed"/>
                <a:cs typeface="Fira Sans Extra Condensed"/>
                <a:sym typeface="Fira Sans Extra Condensed"/>
              </a:endParaRPr>
            </a:p>
            <a:p>
              <a:pPr indent="-311150" lvl="0" marL="457200" rtl="0" algn="l">
                <a:spcBef>
                  <a:spcPts val="0"/>
                </a:spcBef>
                <a:spcAft>
                  <a:spcPts val="0"/>
                </a:spcAft>
                <a:buClr>
                  <a:schemeClr val="dk1"/>
                </a:buClr>
                <a:buSzPts val="1300"/>
                <a:buFont typeface="Fira Sans Extra Condensed"/>
                <a:buChar char="●"/>
              </a:pPr>
              <a:r>
                <a:rPr lang="en" sz="1300">
                  <a:solidFill>
                    <a:schemeClr val="dk1"/>
                  </a:solidFill>
                  <a:latin typeface="Fira Sans Extra Condensed"/>
                  <a:ea typeface="Fira Sans Extra Condensed"/>
                  <a:cs typeface="Fira Sans Extra Condensed"/>
                  <a:sym typeface="Fira Sans Extra Condensed"/>
                </a:rPr>
                <a:t>Involves faculty, student and administrative representatives</a:t>
              </a:r>
              <a:endParaRPr sz="1300">
                <a:solidFill>
                  <a:schemeClr val="dk1"/>
                </a:solidFill>
                <a:latin typeface="Fira Sans Extra Condensed"/>
                <a:ea typeface="Fira Sans Extra Condensed"/>
                <a:cs typeface="Fira Sans Extra Condensed"/>
                <a:sym typeface="Fira Sans Extra Condensed"/>
              </a:endParaRPr>
            </a:p>
          </p:txBody>
        </p:sp>
      </p:grpSp>
      <p:grpSp>
        <p:nvGrpSpPr>
          <p:cNvPr id="111" name="Google Shape;111;p16"/>
          <p:cNvGrpSpPr/>
          <p:nvPr/>
        </p:nvGrpSpPr>
        <p:grpSpPr>
          <a:xfrm>
            <a:off x="5205115" y="2097187"/>
            <a:ext cx="3728267" cy="1013178"/>
            <a:chOff x="593804" y="1076526"/>
            <a:chExt cx="2380302" cy="1013178"/>
          </a:xfrm>
        </p:grpSpPr>
        <p:sp>
          <p:nvSpPr>
            <p:cNvPr id="112" name="Google Shape;112;p16"/>
            <p:cNvSpPr txBox="1"/>
            <p:nvPr/>
          </p:nvSpPr>
          <p:spPr>
            <a:xfrm>
              <a:off x="866006" y="1076526"/>
              <a:ext cx="2108100" cy="274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1800">
                  <a:solidFill>
                    <a:schemeClr val="dk1"/>
                  </a:solidFill>
                  <a:latin typeface="Fira Sans Extra Condensed SemiBold"/>
                  <a:ea typeface="Fira Sans Extra Condensed SemiBold"/>
                  <a:cs typeface="Fira Sans Extra Condensed SemiBold"/>
                  <a:sym typeface="Fira Sans Extra Condensed SemiBold"/>
                </a:rPr>
                <a:t>June 2022: </a:t>
              </a:r>
              <a:r>
                <a:rPr i="1" lang="en" sz="1800">
                  <a:solidFill>
                    <a:schemeClr val="dk1"/>
                  </a:solidFill>
                  <a:latin typeface="Fira Sans Extra Condensed SemiBold"/>
                  <a:ea typeface="Fira Sans Extra Condensed SemiBold"/>
                  <a:cs typeface="Fira Sans Extra Condensed SemiBold"/>
                  <a:sym typeface="Fira Sans Extra Condensed SemiBold"/>
                </a:rPr>
                <a:t>State Funding- $249 million</a:t>
              </a:r>
              <a:endParaRPr i="1" sz="1800">
                <a:solidFill>
                  <a:schemeClr val="dk1"/>
                </a:solidFill>
                <a:latin typeface="Fira Sans Extra Condensed SemiBold"/>
                <a:ea typeface="Fira Sans Extra Condensed SemiBold"/>
                <a:cs typeface="Fira Sans Extra Condensed SemiBold"/>
                <a:sym typeface="Fira Sans Extra Condensed SemiBold"/>
              </a:endParaRPr>
            </a:p>
          </p:txBody>
        </p:sp>
        <p:sp>
          <p:nvSpPr>
            <p:cNvPr id="113" name="Google Shape;113;p16"/>
            <p:cNvSpPr txBox="1"/>
            <p:nvPr/>
          </p:nvSpPr>
          <p:spPr>
            <a:xfrm>
              <a:off x="593804" y="1747705"/>
              <a:ext cx="2215800" cy="342000"/>
            </a:xfrm>
            <a:prstGeom prst="rect">
              <a:avLst/>
            </a:prstGeom>
            <a:noFill/>
            <a:ln>
              <a:noFill/>
            </a:ln>
          </p:spPr>
          <p:txBody>
            <a:bodyPr anchorCtr="0" anchor="ctr" bIns="0" lIns="0" spcFirstLastPara="1" rIns="0" wrap="square" tIns="0">
              <a:noAutofit/>
            </a:bodyPr>
            <a:lstStyle/>
            <a:p>
              <a:pPr indent="-311150" lvl="0" marL="457200" rtl="0" algn="l">
                <a:spcBef>
                  <a:spcPts val="0"/>
                </a:spcBef>
                <a:spcAft>
                  <a:spcPts val="0"/>
                </a:spcAft>
                <a:buClr>
                  <a:schemeClr val="dk1"/>
                </a:buClr>
                <a:buSzPts val="1300"/>
                <a:buFont typeface="Fira Sans Extra Condensed"/>
                <a:buChar char="●"/>
              </a:pPr>
              <a:r>
                <a:rPr lang="en" sz="1300">
                  <a:solidFill>
                    <a:schemeClr val="dk1"/>
                  </a:solidFill>
                  <a:latin typeface="Fira Sans Extra Condensed"/>
                  <a:ea typeface="Fira Sans Extra Condensed"/>
                  <a:cs typeface="Fira Sans Extra Condensed"/>
                  <a:sym typeface="Fira Sans Extra Condensed"/>
                </a:rPr>
                <a:t>Incredible student engagement and action, combined with Office of Sustainability administration, support secures $249 million for BCEC</a:t>
              </a:r>
              <a:endParaRPr sz="1300">
                <a:solidFill>
                  <a:schemeClr val="dk1"/>
                </a:solidFill>
                <a:latin typeface="Fira Sans Extra Condensed"/>
                <a:ea typeface="Fira Sans Extra Condensed"/>
                <a:cs typeface="Fira Sans Extra Condensed"/>
                <a:sym typeface="Fira Sans Extra Condensed"/>
              </a:endParaRPr>
            </a:p>
          </p:txBody>
        </p:sp>
      </p:grpSp>
      <p:grpSp>
        <p:nvGrpSpPr>
          <p:cNvPr id="114" name="Google Shape;114;p16"/>
          <p:cNvGrpSpPr/>
          <p:nvPr/>
        </p:nvGrpSpPr>
        <p:grpSpPr>
          <a:xfrm>
            <a:off x="347650" y="4171300"/>
            <a:ext cx="4414617" cy="761475"/>
            <a:chOff x="350555" y="1176314"/>
            <a:chExt cx="2818500" cy="761475"/>
          </a:xfrm>
        </p:grpSpPr>
        <p:sp>
          <p:nvSpPr>
            <p:cNvPr id="115" name="Google Shape;115;p16"/>
            <p:cNvSpPr txBox="1"/>
            <p:nvPr/>
          </p:nvSpPr>
          <p:spPr>
            <a:xfrm>
              <a:off x="631376" y="1176314"/>
              <a:ext cx="2223900" cy="274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1800">
                  <a:solidFill>
                    <a:schemeClr val="dk1"/>
                  </a:solidFill>
                  <a:latin typeface="Fira Sans Extra Condensed SemiBold"/>
                  <a:ea typeface="Fira Sans Extra Condensed SemiBold"/>
                  <a:cs typeface="Fira Sans Extra Condensed SemiBold"/>
                  <a:sym typeface="Fira Sans Extra Condensed SemiBold"/>
                </a:rPr>
                <a:t>July 2023: </a:t>
              </a:r>
              <a:r>
                <a:rPr i="1" lang="en" sz="1800">
                  <a:solidFill>
                    <a:schemeClr val="dk1"/>
                  </a:solidFill>
                  <a:latin typeface="Fira Sans Extra Condensed SemiBold"/>
                  <a:ea typeface="Fira Sans Extra Condensed SemiBold"/>
                  <a:cs typeface="Fira Sans Extra Condensed SemiBold"/>
                  <a:sym typeface="Fira Sans Extra Condensed SemiBold"/>
                </a:rPr>
                <a:t>UC Regents Approve Funding</a:t>
              </a:r>
              <a:endParaRPr i="1" sz="1800">
                <a:solidFill>
                  <a:schemeClr val="dk1"/>
                </a:solidFill>
                <a:latin typeface="Fira Sans Extra Condensed SemiBold"/>
                <a:ea typeface="Fira Sans Extra Condensed SemiBold"/>
                <a:cs typeface="Fira Sans Extra Condensed SemiBold"/>
                <a:sym typeface="Fira Sans Extra Condensed SemiBold"/>
              </a:endParaRPr>
            </a:p>
          </p:txBody>
        </p:sp>
        <p:sp>
          <p:nvSpPr>
            <p:cNvPr id="116" name="Google Shape;116;p16"/>
            <p:cNvSpPr txBox="1"/>
            <p:nvPr/>
          </p:nvSpPr>
          <p:spPr>
            <a:xfrm>
              <a:off x="350555" y="1595789"/>
              <a:ext cx="2818500" cy="342000"/>
            </a:xfrm>
            <a:prstGeom prst="rect">
              <a:avLst/>
            </a:prstGeom>
            <a:noFill/>
            <a:ln>
              <a:noFill/>
            </a:ln>
          </p:spPr>
          <p:txBody>
            <a:bodyPr anchorCtr="0" anchor="ctr" bIns="0" lIns="0" spcFirstLastPara="1" rIns="0" wrap="square" tIns="0">
              <a:noAutofit/>
            </a:bodyPr>
            <a:lstStyle/>
            <a:p>
              <a:pPr indent="-311150" lvl="0" marL="457200" rtl="0" algn="l">
                <a:spcBef>
                  <a:spcPts val="0"/>
                </a:spcBef>
                <a:spcAft>
                  <a:spcPts val="0"/>
                </a:spcAft>
                <a:buClr>
                  <a:schemeClr val="dk1"/>
                </a:buClr>
                <a:buSzPts val="1300"/>
                <a:buFont typeface="Fira Sans Extra Condensed"/>
                <a:buChar char="●"/>
              </a:pPr>
              <a:r>
                <a:rPr lang="en" sz="1300">
                  <a:solidFill>
                    <a:schemeClr val="dk1"/>
                  </a:solidFill>
                  <a:latin typeface="Fira Sans Extra Condensed"/>
                  <a:ea typeface="Fira Sans Extra Condensed"/>
                  <a:cs typeface="Fira Sans Extra Condensed"/>
                  <a:sym typeface="Fira Sans Extra Condensed"/>
                </a:rPr>
                <a:t>The University of California Board of Regents approve $40 million funding for pre-construction designs and plans for BCEC</a:t>
              </a:r>
              <a:endParaRPr sz="1300">
                <a:solidFill>
                  <a:schemeClr val="dk1"/>
                </a:solidFill>
                <a:latin typeface="Fira Sans Extra Condensed"/>
                <a:ea typeface="Fira Sans Extra Condensed"/>
                <a:cs typeface="Fira Sans Extra Condensed"/>
                <a:sym typeface="Fira Sans Extra Condensed"/>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578"/>
              <a:t>Electric Heating and Cooling Plant + </a:t>
            </a:r>
            <a:r>
              <a:rPr lang="en" sz="2578"/>
              <a:t>Thermal Energy Storage</a:t>
            </a:r>
            <a:endParaRPr sz="2578"/>
          </a:p>
          <a:p>
            <a:pPr indent="0" lvl="0" marL="0" rtl="0" algn="l">
              <a:spcBef>
                <a:spcPts val="0"/>
              </a:spcBef>
              <a:spcAft>
                <a:spcPts val="0"/>
              </a:spcAft>
              <a:buNone/>
            </a:pPr>
            <a:r>
              <a:t/>
            </a:r>
            <a:endParaRPr/>
          </a:p>
        </p:txBody>
      </p:sp>
      <p:pic>
        <p:nvPicPr>
          <p:cNvPr id="122" name="Google Shape;122;p17" title="Screenshot 2026-02-18 at 10.11.12 PM.png"/>
          <p:cNvPicPr preferRelativeResize="0"/>
          <p:nvPr/>
        </p:nvPicPr>
        <p:blipFill>
          <a:blip r:embed="rId3">
            <a:alphaModFix/>
          </a:blip>
          <a:stretch>
            <a:fillRect/>
          </a:stretch>
        </p:blipFill>
        <p:spPr>
          <a:xfrm>
            <a:off x="391325" y="1128499"/>
            <a:ext cx="4873598" cy="3787099"/>
          </a:xfrm>
          <a:prstGeom prst="rect">
            <a:avLst/>
          </a:prstGeom>
          <a:noFill/>
          <a:ln>
            <a:noFill/>
          </a:ln>
        </p:spPr>
      </p:pic>
      <p:sp>
        <p:nvSpPr>
          <p:cNvPr id="123" name="Google Shape;123;p17"/>
          <p:cNvSpPr txBox="1"/>
          <p:nvPr/>
        </p:nvSpPr>
        <p:spPr>
          <a:xfrm>
            <a:off x="5472300" y="1085575"/>
            <a:ext cx="3360000" cy="390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50" u="sng">
                <a:solidFill>
                  <a:srgbClr val="203864"/>
                </a:solidFill>
                <a:latin typeface="Roboto"/>
                <a:ea typeface="Roboto"/>
                <a:cs typeface="Roboto"/>
                <a:sym typeface="Roboto"/>
              </a:rPr>
              <a:t>C</a:t>
            </a:r>
            <a:r>
              <a:rPr lang="en" sz="1150" u="sng">
                <a:solidFill>
                  <a:srgbClr val="203864"/>
                </a:solidFill>
                <a:latin typeface="Roboto"/>
                <a:ea typeface="Roboto"/>
                <a:cs typeface="Roboto"/>
                <a:sym typeface="Roboto"/>
              </a:rPr>
              <a:t>entralized Electrified Heating and Cooling Plant:</a:t>
            </a:r>
            <a:endParaRPr sz="1150" u="sng">
              <a:solidFill>
                <a:srgbClr val="203864"/>
              </a:solidFill>
              <a:latin typeface="Roboto"/>
              <a:ea typeface="Roboto"/>
              <a:cs typeface="Roboto"/>
              <a:sym typeface="Roboto"/>
            </a:endParaRPr>
          </a:p>
          <a:p>
            <a:pPr indent="-301625" lvl="0" marL="457200" rtl="0" algn="l">
              <a:spcBef>
                <a:spcPts val="0"/>
              </a:spcBef>
              <a:spcAft>
                <a:spcPts val="0"/>
              </a:spcAft>
              <a:buClr>
                <a:srgbClr val="203864"/>
              </a:buClr>
              <a:buSzPts val="1150"/>
              <a:buFont typeface="Roboto"/>
              <a:buChar char="-"/>
            </a:pPr>
            <a:r>
              <a:rPr lang="en" sz="1150">
                <a:solidFill>
                  <a:srgbClr val="203864"/>
                </a:solidFill>
                <a:latin typeface="Roboto"/>
                <a:ea typeface="Roboto"/>
                <a:cs typeface="Roboto"/>
                <a:sym typeface="Roboto"/>
              </a:rPr>
              <a:t>state-of-the-art facility accommodating advanced, energy efficient technologies including heat recovery chillers and thermal energy storage</a:t>
            </a:r>
            <a:endParaRPr sz="1150">
              <a:solidFill>
                <a:srgbClr val="203864"/>
              </a:solidFill>
              <a:latin typeface="Roboto"/>
              <a:ea typeface="Roboto"/>
              <a:cs typeface="Roboto"/>
              <a:sym typeface="Roboto"/>
            </a:endParaRPr>
          </a:p>
          <a:p>
            <a:pPr indent="0" lvl="0" marL="0" rtl="0" algn="l">
              <a:spcBef>
                <a:spcPts val="0"/>
              </a:spcBef>
              <a:spcAft>
                <a:spcPts val="0"/>
              </a:spcAft>
              <a:buNone/>
            </a:pPr>
            <a:r>
              <a:t/>
            </a:r>
            <a:endParaRPr sz="1150">
              <a:solidFill>
                <a:srgbClr val="203864"/>
              </a:solidFill>
              <a:latin typeface="Roboto"/>
              <a:ea typeface="Roboto"/>
              <a:cs typeface="Roboto"/>
              <a:sym typeface="Roboto"/>
            </a:endParaRPr>
          </a:p>
          <a:p>
            <a:pPr indent="0" lvl="0" marL="0" rtl="0" algn="l">
              <a:spcBef>
                <a:spcPts val="0"/>
              </a:spcBef>
              <a:spcAft>
                <a:spcPts val="0"/>
              </a:spcAft>
              <a:buNone/>
            </a:pPr>
            <a:r>
              <a:rPr lang="en" sz="1150" u="sng">
                <a:solidFill>
                  <a:srgbClr val="203864"/>
                </a:solidFill>
                <a:latin typeface="Roboto"/>
                <a:ea typeface="Roboto"/>
                <a:cs typeface="Roboto"/>
                <a:sym typeface="Roboto"/>
              </a:rPr>
              <a:t>Thermal Energy Storage System:</a:t>
            </a:r>
            <a:endParaRPr sz="1150" u="sng">
              <a:solidFill>
                <a:srgbClr val="203864"/>
              </a:solidFill>
              <a:latin typeface="Roboto"/>
              <a:ea typeface="Roboto"/>
              <a:cs typeface="Roboto"/>
              <a:sym typeface="Roboto"/>
            </a:endParaRPr>
          </a:p>
          <a:p>
            <a:pPr indent="-301625" lvl="0" marL="457200" rtl="0" algn="l">
              <a:spcBef>
                <a:spcPts val="0"/>
              </a:spcBef>
              <a:spcAft>
                <a:spcPts val="0"/>
              </a:spcAft>
              <a:buClr>
                <a:srgbClr val="203864"/>
              </a:buClr>
              <a:buSzPts val="1150"/>
              <a:buFont typeface="Roboto"/>
              <a:buChar char="-"/>
            </a:pPr>
            <a:r>
              <a:rPr lang="en" sz="1150">
                <a:solidFill>
                  <a:srgbClr val="203864"/>
                </a:solidFill>
                <a:latin typeface="Roboto"/>
                <a:ea typeface="Roboto"/>
                <a:cs typeface="Roboto"/>
                <a:sym typeface="Roboto"/>
              </a:rPr>
              <a:t> one 85ft water tank totaling over 2 million gallons that will capture excess heat during periods of low demand and store it for periods of high demand</a:t>
            </a:r>
            <a:endParaRPr sz="1150">
              <a:solidFill>
                <a:srgbClr val="203864"/>
              </a:solidFill>
              <a:latin typeface="Roboto"/>
              <a:ea typeface="Roboto"/>
              <a:cs typeface="Roboto"/>
              <a:sym typeface="Roboto"/>
            </a:endParaRPr>
          </a:p>
          <a:p>
            <a:pPr indent="-301625" lvl="0" marL="457200" rtl="0" algn="l">
              <a:spcBef>
                <a:spcPts val="0"/>
              </a:spcBef>
              <a:spcAft>
                <a:spcPts val="0"/>
              </a:spcAft>
              <a:buClr>
                <a:srgbClr val="203864"/>
              </a:buClr>
              <a:buSzPts val="1150"/>
              <a:buFont typeface="Roboto"/>
              <a:buChar char="-"/>
            </a:pPr>
            <a:r>
              <a:rPr lang="en" sz="1150">
                <a:solidFill>
                  <a:srgbClr val="203864"/>
                </a:solidFill>
                <a:latin typeface="Roboto"/>
                <a:ea typeface="Roboto"/>
                <a:cs typeface="Roboto"/>
                <a:sym typeface="Roboto"/>
              </a:rPr>
              <a:t>EHCP can satisfy 80 percent of the campus heating energy currently provided by steam, by capturing and reusing waste heat from across the campus</a:t>
            </a:r>
            <a:endParaRPr sz="1150">
              <a:solidFill>
                <a:srgbClr val="203864"/>
              </a:solidFill>
              <a:latin typeface="Roboto"/>
              <a:ea typeface="Roboto"/>
              <a:cs typeface="Roboto"/>
              <a:sym typeface="Roboto"/>
            </a:endParaRPr>
          </a:p>
          <a:p>
            <a:pPr indent="0" lvl="0" marL="0" rtl="0" algn="l">
              <a:spcBef>
                <a:spcPts val="0"/>
              </a:spcBef>
              <a:spcAft>
                <a:spcPts val="0"/>
              </a:spcAft>
              <a:buNone/>
            </a:pPr>
            <a:r>
              <a:t/>
            </a:r>
            <a:endParaRPr sz="1150">
              <a:solidFill>
                <a:srgbClr val="203864"/>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150">
                <a:solidFill>
                  <a:srgbClr val="203864"/>
                </a:solidFill>
                <a:latin typeface="Roboto"/>
                <a:ea typeface="Roboto"/>
                <a:cs typeface="Roboto"/>
                <a:sym typeface="Roboto"/>
              </a:rPr>
              <a:t>This plant will provide heating and cooling to existing and new campus buildings through efficient hot and chilled water distribution piping and will be powered by 100 percent clean electricity.</a:t>
            </a:r>
            <a:endParaRPr sz="1150">
              <a:solidFill>
                <a:srgbClr val="203864"/>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8"/>
          <p:cNvSpPr/>
          <p:nvPr/>
        </p:nvSpPr>
        <p:spPr>
          <a:xfrm>
            <a:off x="278591" y="3428882"/>
            <a:ext cx="8467500" cy="372900"/>
          </a:xfrm>
          <a:prstGeom prst="rect">
            <a:avLst/>
          </a:prstGeom>
          <a:solidFill>
            <a:srgbClr val="F58F29">
              <a:alpha val="14510"/>
            </a:srgb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29" name="Google Shape;129;p18"/>
          <p:cNvSpPr txBox="1"/>
          <p:nvPr>
            <p:ph type="title"/>
          </p:nvPr>
        </p:nvSpPr>
        <p:spPr>
          <a:xfrm>
            <a:off x="292288" y="53009"/>
            <a:ext cx="5626500" cy="520200"/>
          </a:xfrm>
          <a:prstGeom prst="rect">
            <a:avLst/>
          </a:prstGeom>
          <a:noFill/>
          <a:ln>
            <a:noFill/>
          </a:ln>
        </p:spPr>
        <p:txBody>
          <a:bodyPr anchorCtr="0" anchor="b" bIns="34275" lIns="68575" spcFirstLastPara="1" rIns="68575" wrap="square" tIns="34275">
            <a:normAutofit/>
          </a:bodyPr>
          <a:lstStyle/>
          <a:p>
            <a:pPr indent="0" lvl="0" marL="0" rtl="0" algn="l">
              <a:lnSpc>
                <a:spcPct val="100000"/>
              </a:lnSpc>
              <a:spcBef>
                <a:spcPts val="0"/>
              </a:spcBef>
              <a:spcAft>
                <a:spcPts val="0"/>
              </a:spcAft>
              <a:buSzPts val="1100"/>
              <a:buNone/>
            </a:pPr>
            <a:r>
              <a:rPr lang="en" sz="2800">
                <a:solidFill>
                  <a:schemeClr val="dk1"/>
                </a:solidFill>
                <a:latin typeface="Arial"/>
                <a:ea typeface="Arial"/>
                <a:cs typeface="Arial"/>
                <a:sym typeface="Arial"/>
              </a:rPr>
              <a:t>Timeline for Implementation</a:t>
            </a:r>
            <a:endParaRPr sz="3000"/>
          </a:p>
        </p:txBody>
      </p:sp>
      <p:sp>
        <p:nvSpPr>
          <p:cNvPr id="130" name="Google Shape;130;p18"/>
          <p:cNvSpPr/>
          <p:nvPr/>
        </p:nvSpPr>
        <p:spPr>
          <a:xfrm>
            <a:off x="292288" y="1368856"/>
            <a:ext cx="8467500" cy="900600"/>
          </a:xfrm>
          <a:prstGeom prst="rect">
            <a:avLst/>
          </a:prstGeom>
          <a:solidFill>
            <a:schemeClr val="accent5">
              <a:alpha val="14510"/>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31" name="Google Shape;131;p18"/>
          <p:cNvSpPr/>
          <p:nvPr/>
        </p:nvSpPr>
        <p:spPr>
          <a:xfrm>
            <a:off x="292288" y="2329237"/>
            <a:ext cx="8467500" cy="537000"/>
          </a:xfrm>
          <a:prstGeom prst="rect">
            <a:avLst/>
          </a:prstGeom>
          <a:solidFill>
            <a:schemeClr val="accent6">
              <a:alpha val="14510"/>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32" name="Google Shape;132;p18"/>
          <p:cNvSpPr/>
          <p:nvPr/>
        </p:nvSpPr>
        <p:spPr>
          <a:xfrm>
            <a:off x="292288" y="2924453"/>
            <a:ext cx="8467500" cy="468300"/>
          </a:xfrm>
          <a:prstGeom prst="rect">
            <a:avLst/>
          </a:prstGeom>
          <a:solidFill>
            <a:schemeClr val="accent3">
              <a:alpha val="14510"/>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33" name="Google Shape;133;p18"/>
          <p:cNvSpPr/>
          <p:nvPr/>
        </p:nvSpPr>
        <p:spPr>
          <a:xfrm>
            <a:off x="292288" y="3864226"/>
            <a:ext cx="8467500" cy="417300"/>
          </a:xfrm>
          <a:prstGeom prst="rect">
            <a:avLst/>
          </a:prstGeom>
          <a:solidFill>
            <a:srgbClr val="EBC0C0">
              <a:alpha val="14510"/>
            </a:srgb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34" name="Google Shape;134;p18"/>
          <p:cNvSpPr/>
          <p:nvPr/>
        </p:nvSpPr>
        <p:spPr>
          <a:xfrm>
            <a:off x="244663" y="4341592"/>
            <a:ext cx="8467500" cy="280500"/>
          </a:xfrm>
          <a:prstGeom prst="rect">
            <a:avLst/>
          </a:prstGeom>
          <a:solidFill>
            <a:schemeClr val="accent4">
              <a:alpha val="14510"/>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35" name="Google Shape;135;p18"/>
          <p:cNvSpPr/>
          <p:nvPr/>
        </p:nvSpPr>
        <p:spPr>
          <a:xfrm>
            <a:off x="1063813" y="1025956"/>
            <a:ext cx="7696200" cy="190500"/>
          </a:xfrm>
          <a:prstGeom prst="roundRect">
            <a:avLst>
              <a:gd fmla="val 16667" name="adj"/>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36" name="Google Shape;136;p18"/>
          <p:cNvSpPr/>
          <p:nvPr/>
        </p:nvSpPr>
        <p:spPr>
          <a:xfrm>
            <a:off x="292288" y="1368856"/>
            <a:ext cx="676500" cy="900600"/>
          </a:xfrm>
          <a:prstGeom prst="rect">
            <a:avLst/>
          </a:prstGeom>
          <a:solidFill>
            <a:schemeClr val="accent5">
              <a:alpha val="49410"/>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37" name="Google Shape;137;p18"/>
          <p:cNvSpPr/>
          <p:nvPr/>
        </p:nvSpPr>
        <p:spPr>
          <a:xfrm>
            <a:off x="292288" y="3431237"/>
            <a:ext cx="676500" cy="375900"/>
          </a:xfrm>
          <a:prstGeom prst="rect">
            <a:avLst/>
          </a:prstGeom>
          <a:solidFill>
            <a:srgbClr val="F58F29">
              <a:alpha val="49410"/>
            </a:srgb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38" name="Google Shape;138;p18"/>
          <p:cNvSpPr/>
          <p:nvPr/>
        </p:nvSpPr>
        <p:spPr>
          <a:xfrm>
            <a:off x="292288" y="2329237"/>
            <a:ext cx="676500" cy="537000"/>
          </a:xfrm>
          <a:prstGeom prst="rect">
            <a:avLst/>
          </a:prstGeom>
          <a:solidFill>
            <a:schemeClr val="accent6">
              <a:alpha val="49410"/>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39" name="Google Shape;139;p18"/>
          <p:cNvSpPr/>
          <p:nvPr/>
        </p:nvSpPr>
        <p:spPr>
          <a:xfrm>
            <a:off x="278591" y="2923850"/>
            <a:ext cx="676500" cy="456900"/>
          </a:xfrm>
          <a:prstGeom prst="rect">
            <a:avLst/>
          </a:prstGeom>
          <a:solidFill>
            <a:schemeClr val="accent3">
              <a:alpha val="49410"/>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40" name="Google Shape;140;p18"/>
          <p:cNvSpPr/>
          <p:nvPr/>
        </p:nvSpPr>
        <p:spPr>
          <a:xfrm>
            <a:off x="280131" y="3864850"/>
            <a:ext cx="676500" cy="417300"/>
          </a:xfrm>
          <a:prstGeom prst="rect">
            <a:avLst/>
          </a:prstGeom>
          <a:solidFill>
            <a:srgbClr val="B20E12">
              <a:alpha val="49410"/>
            </a:srgb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41" name="Google Shape;141;p18"/>
          <p:cNvSpPr/>
          <p:nvPr/>
        </p:nvSpPr>
        <p:spPr>
          <a:xfrm>
            <a:off x="278591" y="4342216"/>
            <a:ext cx="676500" cy="280500"/>
          </a:xfrm>
          <a:prstGeom prst="rect">
            <a:avLst/>
          </a:prstGeom>
          <a:solidFill>
            <a:schemeClr val="accent4">
              <a:alpha val="49410"/>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cxnSp>
        <p:nvCxnSpPr>
          <p:cNvPr id="142" name="Google Shape;142;p18"/>
          <p:cNvCxnSpPr/>
          <p:nvPr/>
        </p:nvCxnSpPr>
        <p:spPr>
          <a:xfrm>
            <a:off x="1704332" y="1216455"/>
            <a:ext cx="0" cy="2741700"/>
          </a:xfrm>
          <a:prstGeom prst="straightConnector1">
            <a:avLst/>
          </a:prstGeom>
          <a:noFill/>
          <a:ln cap="flat" cmpd="sng" w="9525">
            <a:solidFill>
              <a:schemeClr val="accent5">
                <a:alpha val="14510"/>
              </a:schemeClr>
            </a:solidFill>
            <a:prstDash val="solid"/>
            <a:miter lim="800000"/>
            <a:headEnd len="sm" w="sm" type="none"/>
            <a:tailEnd len="sm" w="sm" type="none"/>
          </a:ln>
        </p:spPr>
      </p:cxnSp>
      <p:cxnSp>
        <p:nvCxnSpPr>
          <p:cNvPr id="143" name="Google Shape;143;p18"/>
          <p:cNvCxnSpPr/>
          <p:nvPr/>
        </p:nvCxnSpPr>
        <p:spPr>
          <a:xfrm>
            <a:off x="2346607" y="1216455"/>
            <a:ext cx="0" cy="2741700"/>
          </a:xfrm>
          <a:prstGeom prst="straightConnector1">
            <a:avLst/>
          </a:prstGeom>
          <a:noFill/>
          <a:ln cap="flat" cmpd="sng" w="9525">
            <a:solidFill>
              <a:schemeClr val="accent5">
                <a:alpha val="14510"/>
              </a:schemeClr>
            </a:solidFill>
            <a:prstDash val="solid"/>
            <a:miter lim="800000"/>
            <a:headEnd len="sm" w="sm" type="none"/>
            <a:tailEnd len="sm" w="sm" type="none"/>
          </a:ln>
        </p:spPr>
      </p:cxnSp>
      <p:cxnSp>
        <p:nvCxnSpPr>
          <p:cNvPr id="144" name="Google Shape;144;p18"/>
          <p:cNvCxnSpPr/>
          <p:nvPr/>
        </p:nvCxnSpPr>
        <p:spPr>
          <a:xfrm>
            <a:off x="2987127" y="1216455"/>
            <a:ext cx="0" cy="2741700"/>
          </a:xfrm>
          <a:prstGeom prst="straightConnector1">
            <a:avLst/>
          </a:prstGeom>
          <a:noFill/>
          <a:ln cap="flat" cmpd="sng" w="9525">
            <a:solidFill>
              <a:schemeClr val="accent5">
                <a:alpha val="14510"/>
              </a:schemeClr>
            </a:solidFill>
            <a:prstDash val="solid"/>
            <a:miter lim="800000"/>
            <a:headEnd len="sm" w="sm" type="none"/>
            <a:tailEnd len="sm" w="sm" type="none"/>
          </a:ln>
        </p:spPr>
      </p:cxnSp>
      <p:cxnSp>
        <p:nvCxnSpPr>
          <p:cNvPr id="145" name="Google Shape;145;p18"/>
          <p:cNvCxnSpPr/>
          <p:nvPr/>
        </p:nvCxnSpPr>
        <p:spPr>
          <a:xfrm>
            <a:off x="3627646" y="1216455"/>
            <a:ext cx="0" cy="2741700"/>
          </a:xfrm>
          <a:prstGeom prst="straightConnector1">
            <a:avLst/>
          </a:prstGeom>
          <a:noFill/>
          <a:ln cap="flat" cmpd="sng" w="9525">
            <a:solidFill>
              <a:schemeClr val="accent5">
                <a:alpha val="14510"/>
              </a:schemeClr>
            </a:solidFill>
            <a:prstDash val="solid"/>
            <a:miter lim="800000"/>
            <a:headEnd len="sm" w="sm" type="none"/>
            <a:tailEnd len="sm" w="sm" type="none"/>
          </a:ln>
        </p:spPr>
      </p:cxnSp>
      <p:cxnSp>
        <p:nvCxnSpPr>
          <p:cNvPr id="146" name="Google Shape;146;p18"/>
          <p:cNvCxnSpPr/>
          <p:nvPr/>
        </p:nvCxnSpPr>
        <p:spPr>
          <a:xfrm>
            <a:off x="4268166" y="1216455"/>
            <a:ext cx="0" cy="2741700"/>
          </a:xfrm>
          <a:prstGeom prst="straightConnector1">
            <a:avLst/>
          </a:prstGeom>
          <a:noFill/>
          <a:ln cap="flat" cmpd="sng" w="9525">
            <a:solidFill>
              <a:schemeClr val="accent5">
                <a:alpha val="14510"/>
              </a:schemeClr>
            </a:solidFill>
            <a:prstDash val="solid"/>
            <a:miter lim="800000"/>
            <a:headEnd len="sm" w="sm" type="none"/>
            <a:tailEnd len="sm" w="sm" type="none"/>
          </a:ln>
        </p:spPr>
      </p:cxnSp>
      <p:cxnSp>
        <p:nvCxnSpPr>
          <p:cNvPr id="147" name="Google Shape;147;p18"/>
          <p:cNvCxnSpPr/>
          <p:nvPr/>
        </p:nvCxnSpPr>
        <p:spPr>
          <a:xfrm>
            <a:off x="4910441" y="1216456"/>
            <a:ext cx="0" cy="2741700"/>
          </a:xfrm>
          <a:prstGeom prst="straightConnector1">
            <a:avLst/>
          </a:prstGeom>
          <a:noFill/>
          <a:ln cap="flat" cmpd="sng" w="9525">
            <a:solidFill>
              <a:schemeClr val="accent5">
                <a:alpha val="14510"/>
              </a:schemeClr>
            </a:solidFill>
            <a:prstDash val="solid"/>
            <a:miter lim="800000"/>
            <a:headEnd len="sm" w="sm" type="none"/>
            <a:tailEnd len="sm" w="sm" type="none"/>
          </a:ln>
        </p:spPr>
      </p:cxnSp>
      <p:cxnSp>
        <p:nvCxnSpPr>
          <p:cNvPr id="148" name="Google Shape;148;p18"/>
          <p:cNvCxnSpPr/>
          <p:nvPr/>
        </p:nvCxnSpPr>
        <p:spPr>
          <a:xfrm>
            <a:off x="5550960" y="1216455"/>
            <a:ext cx="0" cy="2741700"/>
          </a:xfrm>
          <a:prstGeom prst="straightConnector1">
            <a:avLst/>
          </a:prstGeom>
          <a:noFill/>
          <a:ln cap="flat" cmpd="sng" w="9525">
            <a:solidFill>
              <a:schemeClr val="accent5">
                <a:alpha val="14510"/>
              </a:schemeClr>
            </a:solidFill>
            <a:prstDash val="solid"/>
            <a:miter lim="800000"/>
            <a:headEnd len="sm" w="sm" type="none"/>
            <a:tailEnd len="sm" w="sm" type="none"/>
          </a:ln>
        </p:spPr>
      </p:cxnSp>
      <p:cxnSp>
        <p:nvCxnSpPr>
          <p:cNvPr id="149" name="Google Shape;149;p18"/>
          <p:cNvCxnSpPr/>
          <p:nvPr/>
        </p:nvCxnSpPr>
        <p:spPr>
          <a:xfrm>
            <a:off x="6191480" y="1216455"/>
            <a:ext cx="0" cy="2741700"/>
          </a:xfrm>
          <a:prstGeom prst="straightConnector1">
            <a:avLst/>
          </a:prstGeom>
          <a:noFill/>
          <a:ln cap="flat" cmpd="sng" w="9525">
            <a:solidFill>
              <a:schemeClr val="accent5">
                <a:alpha val="14510"/>
              </a:schemeClr>
            </a:solidFill>
            <a:prstDash val="solid"/>
            <a:miter lim="800000"/>
            <a:headEnd len="sm" w="sm" type="none"/>
            <a:tailEnd len="sm" w="sm" type="none"/>
          </a:ln>
        </p:spPr>
      </p:cxnSp>
      <p:cxnSp>
        <p:nvCxnSpPr>
          <p:cNvPr id="150" name="Google Shape;150;p18"/>
          <p:cNvCxnSpPr/>
          <p:nvPr/>
        </p:nvCxnSpPr>
        <p:spPr>
          <a:xfrm>
            <a:off x="6832000" y="1216455"/>
            <a:ext cx="0" cy="2741700"/>
          </a:xfrm>
          <a:prstGeom prst="straightConnector1">
            <a:avLst/>
          </a:prstGeom>
          <a:noFill/>
          <a:ln cap="flat" cmpd="sng" w="9525">
            <a:solidFill>
              <a:schemeClr val="accent5">
                <a:alpha val="14510"/>
              </a:schemeClr>
            </a:solidFill>
            <a:prstDash val="solid"/>
            <a:miter lim="800000"/>
            <a:headEnd len="sm" w="sm" type="none"/>
            <a:tailEnd len="sm" w="sm" type="none"/>
          </a:ln>
        </p:spPr>
      </p:cxnSp>
      <p:cxnSp>
        <p:nvCxnSpPr>
          <p:cNvPr id="151" name="Google Shape;151;p18"/>
          <p:cNvCxnSpPr/>
          <p:nvPr/>
        </p:nvCxnSpPr>
        <p:spPr>
          <a:xfrm>
            <a:off x="7474274" y="1216455"/>
            <a:ext cx="0" cy="2741700"/>
          </a:xfrm>
          <a:prstGeom prst="straightConnector1">
            <a:avLst/>
          </a:prstGeom>
          <a:noFill/>
          <a:ln cap="flat" cmpd="sng" w="9525">
            <a:solidFill>
              <a:schemeClr val="accent5">
                <a:alpha val="14510"/>
              </a:schemeClr>
            </a:solidFill>
            <a:prstDash val="solid"/>
            <a:miter lim="800000"/>
            <a:headEnd len="sm" w="sm" type="none"/>
            <a:tailEnd len="sm" w="sm" type="none"/>
          </a:ln>
        </p:spPr>
      </p:cxnSp>
      <p:cxnSp>
        <p:nvCxnSpPr>
          <p:cNvPr id="152" name="Google Shape;152;p18"/>
          <p:cNvCxnSpPr/>
          <p:nvPr/>
        </p:nvCxnSpPr>
        <p:spPr>
          <a:xfrm>
            <a:off x="8114794" y="1216455"/>
            <a:ext cx="0" cy="2741700"/>
          </a:xfrm>
          <a:prstGeom prst="straightConnector1">
            <a:avLst/>
          </a:prstGeom>
          <a:noFill/>
          <a:ln cap="flat" cmpd="sng" w="9525">
            <a:solidFill>
              <a:schemeClr val="accent5">
                <a:alpha val="14510"/>
              </a:schemeClr>
            </a:solidFill>
            <a:prstDash val="solid"/>
            <a:miter lim="800000"/>
            <a:headEnd len="sm" w="sm" type="none"/>
            <a:tailEnd len="sm" w="sm" type="none"/>
          </a:ln>
        </p:spPr>
      </p:cxnSp>
      <p:sp>
        <p:nvSpPr>
          <p:cNvPr id="153" name="Google Shape;153;p18"/>
          <p:cNvSpPr/>
          <p:nvPr/>
        </p:nvSpPr>
        <p:spPr>
          <a:xfrm>
            <a:off x="1169000" y="1525325"/>
            <a:ext cx="972300" cy="127800"/>
          </a:xfrm>
          <a:prstGeom prst="rect">
            <a:avLst/>
          </a:prstGeom>
          <a:solidFill>
            <a:srgbClr val="5293CD"/>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54" name="Google Shape;154;p18"/>
          <p:cNvSpPr/>
          <p:nvPr/>
        </p:nvSpPr>
        <p:spPr>
          <a:xfrm>
            <a:off x="2741205" y="1691309"/>
            <a:ext cx="1476600" cy="118500"/>
          </a:xfrm>
          <a:prstGeom prst="rect">
            <a:avLst/>
          </a:prstGeom>
          <a:solidFill>
            <a:srgbClr val="5293CD"/>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55" name="Google Shape;155;p18"/>
          <p:cNvSpPr/>
          <p:nvPr/>
        </p:nvSpPr>
        <p:spPr>
          <a:xfrm>
            <a:off x="4274352" y="1829456"/>
            <a:ext cx="1279800" cy="108000"/>
          </a:xfrm>
          <a:prstGeom prst="rect">
            <a:avLst/>
          </a:prstGeom>
          <a:solidFill>
            <a:srgbClr val="5293CD"/>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56" name="Google Shape;156;p18"/>
          <p:cNvSpPr/>
          <p:nvPr/>
        </p:nvSpPr>
        <p:spPr>
          <a:xfrm>
            <a:off x="2744122" y="2485700"/>
            <a:ext cx="1476600" cy="106800"/>
          </a:xfrm>
          <a:prstGeom prst="rect">
            <a:avLst/>
          </a:prstGeom>
          <a:solidFill>
            <a:srgbClr val="74AD4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57" name="Google Shape;157;p18"/>
          <p:cNvSpPr/>
          <p:nvPr/>
        </p:nvSpPr>
        <p:spPr>
          <a:xfrm>
            <a:off x="2988881" y="3542910"/>
            <a:ext cx="666600" cy="95100"/>
          </a:xfrm>
          <a:prstGeom prst="rect">
            <a:avLst/>
          </a:prstGeom>
          <a:solidFill>
            <a:srgbClr val="F58F2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58" name="Google Shape;158;p18"/>
          <p:cNvSpPr/>
          <p:nvPr/>
        </p:nvSpPr>
        <p:spPr>
          <a:xfrm>
            <a:off x="4294892" y="3602089"/>
            <a:ext cx="657300" cy="95100"/>
          </a:xfrm>
          <a:prstGeom prst="rect">
            <a:avLst/>
          </a:prstGeom>
          <a:solidFill>
            <a:srgbClr val="F58F2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59" name="Google Shape;159;p18"/>
          <p:cNvSpPr/>
          <p:nvPr/>
        </p:nvSpPr>
        <p:spPr>
          <a:xfrm>
            <a:off x="2744123" y="3041075"/>
            <a:ext cx="1456200" cy="84300"/>
          </a:xfrm>
          <a:prstGeom prst="rect">
            <a:avLst/>
          </a:prstGeom>
          <a:solidFill>
            <a:srgbClr val="73737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60" name="Google Shape;160;p18"/>
          <p:cNvSpPr/>
          <p:nvPr/>
        </p:nvSpPr>
        <p:spPr>
          <a:xfrm>
            <a:off x="3034751" y="3982645"/>
            <a:ext cx="1137600" cy="95100"/>
          </a:xfrm>
          <a:prstGeom prst="rect">
            <a:avLst/>
          </a:prstGeom>
          <a:solidFill>
            <a:srgbClr val="B20E1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61" name="Google Shape;161;p18"/>
          <p:cNvSpPr/>
          <p:nvPr/>
        </p:nvSpPr>
        <p:spPr>
          <a:xfrm>
            <a:off x="6191479" y="4126224"/>
            <a:ext cx="1831800" cy="95100"/>
          </a:xfrm>
          <a:prstGeom prst="rect">
            <a:avLst/>
          </a:prstGeom>
          <a:solidFill>
            <a:srgbClr val="B20E1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62" name="Google Shape;162;p18"/>
          <p:cNvSpPr/>
          <p:nvPr/>
        </p:nvSpPr>
        <p:spPr>
          <a:xfrm>
            <a:off x="8070542" y="4497419"/>
            <a:ext cx="689400" cy="107700"/>
          </a:xfrm>
          <a:prstGeom prst="rect">
            <a:avLst/>
          </a:prstGeom>
          <a:solidFill>
            <a:srgbClr val="FEBA0A"/>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63" name="Google Shape;163;p18"/>
          <p:cNvSpPr txBox="1"/>
          <p:nvPr/>
        </p:nvSpPr>
        <p:spPr>
          <a:xfrm>
            <a:off x="292288" y="1749427"/>
            <a:ext cx="674700" cy="139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rgbClr val="203864"/>
                </a:solidFill>
                <a:latin typeface="Calibri"/>
                <a:ea typeface="Calibri"/>
                <a:cs typeface="Calibri"/>
                <a:sym typeface="Calibri"/>
              </a:rPr>
              <a:t>(N) CUP</a:t>
            </a:r>
            <a:endParaRPr b="0" i="0" sz="1100" u="none" cap="none" strike="noStrike">
              <a:solidFill>
                <a:srgbClr val="000000"/>
              </a:solidFill>
              <a:latin typeface="Arial"/>
              <a:ea typeface="Arial"/>
              <a:cs typeface="Arial"/>
              <a:sym typeface="Arial"/>
            </a:endParaRPr>
          </a:p>
        </p:txBody>
      </p:sp>
      <p:sp>
        <p:nvSpPr>
          <p:cNvPr id="164" name="Google Shape;164;p18"/>
          <p:cNvSpPr txBox="1"/>
          <p:nvPr/>
        </p:nvSpPr>
        <p:spPr>
          <a:xfrm>
            <a:off x="292288" y="3509771"/>
            <a:ext cx="676500" cy="177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dk1"/>
                </a:solidFill>
                <a:latin typeface="Calibri"/>
                <a:ea typeface="Calibri"/>
                <a:cs typeface="Calibri"/>
                <a:sym typeface="Calibri"/>
              </a:rPr>
              <a:t>(E) Cogen</a:t>
            </a:r>
            <a:endParaRPr b="0" i="0" sz="1100" u="none" cap="none" strike="noStrike">
              <a:solidFill>
                <a:srgbClr val="000000"/>
              </a:solidFill>
              <a:latin typeface="Arial"/>
              <a:ea typeface="Arial"/>
              <a:cs typeface="Arial"/>
              <a:sym typeface="Arial"/>
            </a:endParaRPr>
          </a:p>
        </p:txBody>
      </p:sp>
      <p:sp>
        <p:nvSpPr>
          <p:cNvPr id="165" name="Google Shape;165;p18"/>
          <p:cNvSpPr txBox="1"/>
          <p:nvPr/>
        </p:nvSpPr>
        <p:spPr>
          <a:xfrm>
            <a:off x="286102" y="2317064"/>
            <a:ext cx="676500" cy="508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1" i="0" lang="en" sz="800" u="none" cap="none" strike="noStrike">
                <a:solidFill>
                  <a:srgbClr val="276700"/>
                </a:solidFill>
                <a:latin typeface="Calibri"/>
                <a:ea typeface="Calibri"/>
                <a:cs typeface="Calibri"/>
                <a:sym typeface="Calibri"/>
              </a:rPr>
              <a:t>Piping Distribution</a:t>
            </a:r>
            <a:endParaRPr b="0" i="0" sz="1100" u="none" cap="none" strike="noStrike">
              <a:solidFill>
                <a:srgbClr val="000000"/>
              </a:solidFill>
              <a:latin typeface="Arial"/>
              <a:ea typeface="Arial"/>
              <a:cs typeface="Arial"/>
              <a:sym typeface="Arial"/>
            </a:endParaRPr>
          </a:p>
        </p:txBody>
      </p:sp>
      <p:sp>
        <p:nvSpPr>
          <p:cNvPr id="166" name="Google Shape;166;p18"/>
          <p:cNvSpPr txBox="1"/>
          <p:nvPr/>
        </p:nvSpPr>
        <p:spPr>
          <a:xfrm>
            <a:off x="297420" y="2919195"/>
            <a:ext cx="676500" cy="448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dk1"/>
                </a:solidFill>
                <a:latin typeface="Calibri"/>
                <a:ea typeface="Calibri"/>
                <a:cs typeface="Calibri"/>
                <a:sym typeface="Calibri"/>
              </a:rPr>
              <a:t>Building Conversions</a:t>
            </a:r>
            <a:endParaRPr b="0" i="0" sz="1100" u="none" cap="none" strike="noStrike">
              <a:solidFill>
                <a:srgbClr val="000000"/>
              </a:solidFill>
              <a:latin typeface="Arial"/>
              <a:ea typeface="Arial"/>
              <a:cs typeface="Arial"/>
              <a:sym typeface="Arial"/>
            </a:endParaRPr>
          </a:p>
        </p:txBody>
      </p:sp>
      <p:sp>
        <p:nvSpPr>
          <p:cNvPr id="167" name="Google Shape;167;p18"/>
          <p:cNvSpPr txBox="1"/>
          <p:nvPr/>
        </p:nvSpPr>
        <p:spPr>
          <a:xfrm>
            <a:off x="244663" y="3996097"/>
            <a:ext cx="676500" cy="139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rgbClr val="203864"/>
                </a:solidFill>
                <a:latin typeface="Calibri"/>
                <a:ea typeface="Calibri"/>
                <a:cs typeface="Calibri"/>
                <a:sym typeface="Calibri"/>
              </a:rPr>
              <a:t>DERs</a:t>
            </a:r>
            <a:endParaRPr b="0" i="0" sz="1100" u="none" cap="none" strike="noStrike">
              <a:solidFill>
                <a:srgbClr val="000000"/>
              </a:solidFill>
              <a:latin typeface="Arial"/>
              <a:ea typeface="Arial"/>
              <a:cs typeface="Arial"/>
              <a:sym typeface="Arial"/>
            </a:endParaRPr>
          </a:p>
        </p:txBody>
      </p:sp>
      <p:sp>
        <p:nvSpPr>
          <p:cNvPr id="168" name="Google Shape;168;p18"/>
          <p:cNvSpPr txBox="1"/>
          <p:nvPr/>
        </p:nvSpPr>
        <p:spPr>
          <a:xfrm>
            <a:off x="278591" y="4431776"/>
            <a:ext cx="676500" cy="127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r>
              <a:rPr b="1" i="0" lang="en" sz="800" u="none" cap="none" strike="noStrike">
                <a:solidFill>
                  <a:srgbClr val="765A00"/>
                </a:solidFill>
                <a:latin typeface="Calibri"/>
                <a:ea typeface="Calibri"/>
                <a:cs typeface="Calibri"/>
                <a:sym typeface="Calibri"/>
              </a:rPr>
              <a:t>ELECTRICAL</a:t>
            </a:r>
            <a:endParaRPr b="0" i="0" sz="1100" u="none" cap="none" strike="noStrike">
              <a:solidFill>
                <a:srgbClr val="000000"/>
              </a:solidFill>
              <a:latin typeface="Arial"/>
              <a:ea typeface="Arial"/>
              <a:cs typeface="Arial"/>
              <a:sym typeface="Arial"/>
            </a:endParaRPr>
          </a:p>
        </p:txBody>
      </p:sp>
      <p:sp>
        <p:nvSpPr>
          <p:cNvPr id="169" name="Google Shape;169;p18"/>
          <p:cNvSpPr txBox="1"/>
          <p:nvPr/>
        </p:nvSpPr>
        <p:spPr>
          <a:xfrm>
            <a:off x="1111438" y="1051436"/>
            <a:ext cx="235500" cy="13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 sz="900">
                <a:solidFill>
                  <a:schemeClr val="lt1"/>
                </a:solidFill>
                <a:latin typeface="Calibri"/>
                <a:ea typeface="Calibri"/>
                <a:cs typeface="Calibri"/>
                <a:sym typeface="Calibri"/>
              </a:rPr>
              <a:t>2024</a:t>
            </a:r>
            <a:endParaRPr b="0" i="0" sz="1100" u="none" cap="none" strike="noStrike">
              <a:solidFill>
                <a:srgbClr val="000000"/>
              </a:solidFill>
              <a:latin typeface="Arial"/>
              <a:ea typeface="Arial"/>
              <a:cs typeface="Arial"/>
              <a:sym typeface="Arial"/>
            </a:endParaRPr>
          </a:p>
        </p:txBody>
      </p:sp>
      <p:sp>
        <p:nvSpPr>
          <p:cNvPr id="170" name="Google Shape;170;p18"/>
          <p:cNvSpPr txBox="1"/>
          <p:nvPr/>
        </p:nvSpPr>
        <p:spPr>
          <a:xfrm>
            <a:off x="1751957" y="1051436"/>
            <a:ext cx="235500" cy="13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 sz="900">
                <a:solidFill>
                  <a:schemeClr val="lt1"/>
                </a:solidFill>
                <a:latin typeface="Calibri"/>
                <a:ea typeface="Calibri"/>
                <a:cs typeface="Calibri"/>
                <a:sym typeface="Calibri"/>
              </a:rPr>
              <a:t>2025</a:t>
            </a:r>
            <a:endParaRPr b="0" i="0" sz="1100" u="none" cap="none" strike="noStrike">
              <a:solidFill>
                <a:srgbClr val="000000"/>
              </a:solidFill>
              <a:latin typeface="Arial"/>
              <a:ea typeface="Arial"/>
              <a:cs typeface="Arial"/>
              <a:sym typeface="Arial"/>
            </a:endParaRPr>
          </a:p>
        </p:txBody>
      </p:sp>
      <p:sp>
        <p:nvSpPr>
          <p:cNvPr id="171" name="Google Shape;171;p18"/>
          <p:cNvSpPr txBox="1"/>
          <p:nvPr/>
        </p:nvSpPr>
        <p:spPr>
          <a:xfrm>
            <a:off x="2394232" y="1051436"/>
            <a:ext cx="235500" cy="13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 sz="900">
                <a:solidFill>
                  <a:schemeClr val="lt1"/>
                </a:solidFill>
                <a:latin typeface="Calibri"/>
                <a:ea typeface="Calibri"/>
                <a:cs typeface="Calibri"/>
                <a:sym typeface="Calibri"/>
              </a:rPr>
              <a:t>2026</a:t>
            </a:r>
            <a:endParaRPr b="0" i="0" sz="1100" u="none" cap="none" strike="noStrike">
              <a:solidFill>
                <a:srgbClr val="000000"/>
              </a:solidFill>
              <a:latin typeface="Arial"/>
              <a:ea typeface="Arial"/>
              <a:cs typeface="Arial"/>
              <a:sym typeface="Arial"/>
            </a:endParaRPr>
          </a:p>
        </p:txBody>
      </p:sp>
      <p:sp>
        <p:nvSpPr>
          <p:cNvPr id="172" name="Google Shape;172;p18"/>
          <p:cNvSpPr txBox="1"/>
          <p:nvPr/>
        </p:nvSpPr>
        <p:spPr>
          <a:xfrm>
            <a:off x="3034752" y="1051436"/>
            <a:ext cx="235500" cy="13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chemeClr val="lt1"/>
                </a:solidFill>
                <a:latin typeface="Calibri"/>
                <a:ea typeface="Calibri"/>
                <a:cs typeface="Calibri"/>
                <a:sym typeface="Calibri"/>
              </a:rPr>
              <a:t>20262027</a:t>
            </a:r>
            <a:endParaRPr b="0" i="0" sz="9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t/>
            </a:r>
            <a:endParaRPr sz="900">
              <a:solidFill>
                <a:schemeClr val="lt1"/>
              </a:solidFill>
              <a:latin typeface="Calibri"/>
              <a:ea typeface="Calibri"/>
              <a:cs typeface="Calibri"/>
              <a:sym typeface="Calibri"/>
            </a:endParaRPr>
          </a:p>
        </p:txBody>
      </p:sp>
      <p:sp>
        <p:nvSpPr>
          <p:cNvPr id="173" name="Google Shape;173;p18"/>
          <p:cNvSpPr txBox="1"/>
          <p:nvPr/>
        </p:nvSpPr>
        <p:spPr>
          <a:xfrm>
            <a:off x="3675271" y="1051436"/>
            <a:ext cx="235500" cy="13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 sz="900">
                <a:solidFill>
                  <a:schemeClr val="lt1"/>
                </a:solidFill>
                <a:latin typeface="Calibri"/>
                <a:ea typeface="Calibri"/>
                <a:cs typeface="Calibri"/>
                <a:sym typeface="Calibri"/>
              </a:rPr>
              <a:t>2028</a:t>
            </a:r>
            <a:endParaRPr b="0" i="0" sz="1100" u="none" cap="none" strike="noStrike">
              <a:solidFill>
                <a:srgbClr val="000000"/>
              </a:solidFill>
              <a:latin typeface="Arial"/>
              <a:ea typeface="Arial"/>
              <a:cs typeface="Arial"/>
              <a:sym typeface="Arial"/>
            </a:endParaRPr>
          </a:p>
        </p:txBody>
      </p:sp>
      <p:sp>
        <p:nvSpPr>
          <p:cNvPr id="174" name="Google Shape;174;p18"/>
          <p:cNvSpPr txBox="1"/>
          <p:nvPr/>
        </p:nvSpPr>
        <p:spPr>
          <a:xfrm>
            <a:off x="4315791" y="1051436"/>
            <a:ext cx="235500" cy="13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 sz="900">
                <a:solidFill>
                  <a:schemeClr val="lt1"/>
                </a:solidFill>
                <a:latin typeface="Calibri"/>
                <a:ea typeface="Calibri"/>
                <a:cs typeface="Calibri"/>
                <a:sym typeface="Calibri"/>
              </a:rPr>
              <a:t>2029</a:t>
            </a:r>
            <a:endParaRPr b="0" i="0" sz="1100" u="none" cap="none" strike="noStrike">
              <a:solidFill>
                <a:srgbClr val="000000"/>
              </a:solidFill>
              <a:latin typeface="Arial"/>
              <a:ea typeface="Arial"/>
              <a:cs typeface="Arial"/>
              <a:sym typeface="Arial"/>
            </a:endParaRPr>
          </a:p>
        </p:txBody>
      </p:sp>
      <p:sp>
        <p:nvSpPr>
          <p:cNvPr id="175" name="Google Shape;175;p18"/>
          <p:cNvSpPr txBox="1"/>
          <p:nvPr/>
        </p:nvSpPr>
        <p:spPr>
          <a:xfrm>
            <a:off x="4958066" y="1051436"/>
            <a:ext cx="235500" cy="13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 sz="900">
                <a:solidFill>
                  <a:schemeClr val="lt1"/>
                </a:solidFill>
                <a:latin typeface="Calibri"/>
                <a:ea typeface="Calibri"/>
                <a:cs typeface="Calibri"/>
                <a:sym typeface="Calibri"/>
              </a:rPr>
              <a:t>2030</a:t>
            </a:r>
            <a:endParaRPr sz="900">
              <a:solidFill>
                <a:schemeClr val="lt1"/>
              </a:solidFill>
              <a:latin typeface="Calibri"/>
              <a:ea typeface="Calibri"/>
              <a:cs typeface="Calibri"/>
              <a:sym typeface="Calibri"/>
            </a:endParaRPr>
          </a:p>
        </p:txBody>
      </p:sp>
      <p:sp>
        <p:nvSpPr>
          <p:cNvPr id="176" name="Google Shape;176;p18"/>
          <p:cNvSpPr txBox="1"/>
          <p:nvPr/>
        </p:nvSpPr>
        <p:spPr>
          <a:xfrm>
            <a:off x="5598585" y="1051436"/>
            <a:ext cx="235500" cy="13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 sz="900">
                <a:solidFill>
                  <a:schemeClr val="lt1"/>
                </a:solidFill>
                <a:latin typeface="Calibri"/>
                <a:ea typeface="Calibri"/>
                <a:cs typeface="Calibri"/>
                <a:sym typeface="Calibri"/>
              </a:rPr>
              <a:t>2031</a:t>
            </a:r>
            <a:endParaRPr b="0" i="0" sz="1100" u="none" cap="none" strike="noStrike">
              <a:solidFill>
                <a:srgbClr val="000000"/>
              </a:solidFill>
              <a:latin typeface="Arial"/>
              <a:ea typeface="Arial"/>
              <a:cs typeface="Arial"/>
              <a:sym typeface="Arial"/>
            </a:endParaRPr>
          </a:p>
        </p:txBody>
      </p:sp>
      <p:sp>
        <p:nvSpPr>
          <p:cNvPr id="177" name="Google Shape;177;p18"/>
          <p:cNvSpPr txBox="1"/>
          <p:nvPr/>
        </p:nvSpPr>
        <p:spPr>
          <a:xfrm>
            <a:off x="6239105" y="1051436"/>
            <a:ext cx="235500" cy="13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 sz="900">
                <a:solidFill>
                  <a:schemeClr val="lt1"/>
                </a:solidFill>
                <a:latin typeface="Calibri"/>
                <a:ea typeface="Calibri"/>
                <a:cs typeface="Calibri"/>
                <a:sym typeface="Calibri"/>
              </a:rPr>
              <a:t>2032</a:t>
            </a:r>
            <a:endParaRPr b="0" i="0" sz="1100" u="none" cap="none" strike="noStrike">
              <a:solidFill>
                <a:srgbClr val="000000"/>
              </a:solidFill>
              <a:latin typeface="Arial"/>
              <a:ea typeface="Arial"/>
              <a:cs typeface="Arial"/>
              <a:sym typeface="Arial"/>
            </a:endParaRPr>
          </a:p>
        </p:txBody>
      </p:sp>
      <p:sp>
        <p:nvSpPr>
          <p:cNvPr id="178" name="Google Shape;178;p18"/>
          <p:cNvSpPr txBox="1"/>
          <p:nvPr/>
        </p:nvSpPr>
        <p:spPr>
          <a:xfrm>
            <a:off x="1169000" y="1377981"/>
            <a:ext cx="1930500" cy="151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(N) EHCP: Design - Planning &amp; Funding</a:t>
            </a:r>
            <a:endParaRPr b="0" i="0" sz="1100" u="none" cap="none" strike="noStrike">
              <a:solidFill>
                <a:srgbClr val="000000"/>
              </a:solidFill>
              <a:latin typeface="Arial"/>
              <a:ea typeface="Arial"/>
              <a:cs typeface="Arial"/>
              <a:sym typeface="Arial"/>
            </a:endParaRPr>
          </a:p>
        </p:txBody>
      </p:sp>
      <p:sp>
        <p:nvSpPr>
          <p:cNvPr id="179" name="Google Shape;179;p18"/>
          <p:cNvSpPr txBox="1"/>
          <p:nvPr/>
        </p:nvSpPr>
        <p:spPr>
          <a:xfrm>
            <a:off x="2760246" y="1547686"/>
            <a:ext cx="1923900" cy="151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(N) EHCP Construction: Groups 1, 4 &amp; 6</a:t>
            </a:r>
            <a:endParaRPr b="0" i="0" sz="1100" u="none" cap="none" strike="noStrike">
              <a:solidFill>
                <a:srgbClr val="000000"/>
              </a:solidFill>
              <a:latin typeface="Arial"/>
              <a:ea typeface="Arial"/>
              <a:cs typeface="Arial"/>
              <a:sym typeface="Arial"/>
            </a:endParaRPr>
          </a:p>
        </p:txBody>
      </p:sp>
      <p:sp>
        <p:nvSpPr>
          <p:cNvPr id="180" name="Google Shape;180;p18"/>
          <p:cNvSpPr txBox="1"/>
          <p:nvPr/>
        </p:nvSpPr>
        <p:spPr>
          <a:xfrm>
            <a:off x="4266202" y="1694460"/>
            <a:ext cx="2288100" cy="108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(N) EHCP Capacity Expansion: Groups 2, 3 &amp; 5</a:t>
            </a:r>
            <a:endParaRPr b="0" i="0" sz="1100" u="none" cap="none" strike="noStrike">
              <a:solidFill>
                <a:srgbClr val="000000"/>
              </a:solidFill>
              <a:latin typeface="Arial"/>
              <a:ea typeface="Arial"/>
              <a:cs typeface="Arial"/>
              <a:sym typeface="Arial"/>
            </a:endParaRPr>
          </a:p>
        </p:txBody>
      </p:sp>
      <p:sp>
        <p:nvSpPr>
          <p:cNvPr id="181" name="Google Shape;181;p18"/>
          <p:cNvSpPr txBox="1"/>
          <p:nvPr/>
        </p:nvSpPr>
        <p:spPr>
          <a:xfrm>
            <a:off x="2757142" y="2351042"/>
            <a:ext cx="1969800" cy="113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Piping Groups 1, 4 &amp; 6</a:t>
            </a:r>
            <a:endParaRPr b="0" i="0" sz="1100" u="none" cap="none" strike="noStrike">
              <a:solidFill>
                <a:srgbClr val="000000"/>
              </a:solidFill>
              <a:latin typeface="Arial"/>
              <a:ea typeface="Arial"/>
              <a:cs typeface="Arial"/>
              <a:sym typeface="Arial"/>
            </a:endParaRPr>
          </a:p>
        </p:txBody>
      </p:sp>
      <p:sp>
        <p:nvSpPr>
          <p:cNvPr id="182" name="Google Shape;182;p18"/>
          <p:cNvSpPr txBox="1"/>
          <p:nvPr/>
        </p:nvSpPr>
        <p:spPr>
          <a:xfrm>
            <a:off x="3003789" y="3406036"/>
            <a:ext cx="1143000" cy="127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(E) Cogen: Boiler Upgrades</a:t>
            </a:r>
            <a:endParaRPr b="0" i="0" sz="1100" u="none" cap="none" strike="noStrike">
              <a:solidFill>
                <a:srgbClr val="000000"/>
              </a:solidFill>
              <a:latin typeface="Arial"/>
              <a:ea typeface="Arial"/>
              <a:cs typeface="Arial"/>
              <a:sym typeface="Arial"/>
            </a:endParaRPr>
          </a:p>
        </p:txBody>
      </p:sp>
      <p:sp>
        <p:nvSpPr>
          <p:cNvPr id="183" name="Google Shape;183;p18"/>
          <p:cNvSpPr txBox="1"/>
          <p:nvPr/>
        </p:nvSpPr>
        <p:spPr>
          <a:xfrm>
            <a:off x="4317181" y="3468943"/>
            <a:ext cx="1209600" cy="127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(E) Cogen: Decommissioning</a:t>
            </a:r>
            <a:endParaRPr b="0" i="0" sz="1100" u="none" cap="none" strike="noStrike">
              <a:solidFill>
                <a:srgbClr val="000000"/>
              </a:solidFill>
              <a:latin typeface="Arial"/>
              <a:ea typeface="Arial"/>
              <a:cs typeface="Arial"/>
              <a:sym typeface="Arial"/>
            </a:endParaRPr>
          </a:p>
        </p:txBody>
      </p:sp>
      <p:sp>
        <p:nvSpPr>
          <p:cNvPr id="184" name="Google Shape;184;p18"/>
          <p:cNvSpPr txBox="1"/>
          <p:nvPr/>
        </p:nvSpPr>
        <p:spPr>
          <a:xfrm>
            <a:off x="2759455" y="2921972"/>
            <a:ext cx="1485900" cy="127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Bldg Conversions: Groups 1, 4, &amp; 6 </a:t>
            </a:r>
            <a:endParaRPr b="0" i="0" sz="1100" u="none" cap="none" strike="noStrike">
              <a:solidFill>
                <a:srgbClr val="000000"/>
              </a:solidFill>
              <a:latin typeface="Arial"/>
              <a:ea typeface="Arial"/>
              <a:cs typeface="Arial"/>
              <a:sym typeface="Arial"/>
            </a:endParaRPr>
          </a:p>
        </p:txBody>
      </p:sp>
      <p:sp>
        <p:nvSpPr>
          <p:cNvPr id="185" name="Google Shape;185;p18"/>
          <p:cNvSpPr txBox="1"/>
          <p:nvPr/>
        </p:nvSpPr>
        <p:spPr>
          <a:xfrm>
            <a:off x="3035415" y="3869230"/>
            <a:ext cx="1157400" cy="95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DERs: Phase 1 (15 MW)</a:t>
            </a:r>
            <a:endParaRPr b="0" i="0" sz="1100" u="none" cap="none" strike="noStrike">
              <a:solidFill>
                <a:srgbClr val="000000"/>
              </a:solidFill>
              <a:latin typeface="Arial"/>
              <a:ea typeface="Arial"/>
              <a:cs typeface="Arial"/>
              <a:sym typeface="Arial"/>
            </a:endParaRPr>
          </a:p>
        </p:txBody>
      </p:sp>
      <p:sp>
        <p:nvSpPr>
          <p:cNvPr id="186" name="Google Shape;186;p18"/>
          <p:cNvSpPr txBox="1"/>
          <p:nvPr/>
        </p:nvSpPr>
        <p:spPr>
          <a:xfrm>
            <a:off x="6191552" y="4014654"/>
            <a:ext cx="1187100" cy="117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DERs: Phase 2 (+10 MW)</a:t>
            </a:r>
            <a:endParaRPr b="0" i="0" sz="1100" u="none" cap="none" strike="noStrike">
              <a:solidFill>
                <a:srgbClr val="000000"/>
              </a:solidFill>
              <a:latin typeface="Arial"/>
              <a:ea typeface="Arial"/>
              <a:cs typeface="Arial"/>
              <a:sym typeface="Arial"/>
            </a:endParaRPr>
          </a:p>
        </p:txBody>
      </p:sp>
      <p:sp>
        <p:nvSpPr>
          <p:cNvPr id="187" name="Google Shape;187;p18"/>
          <p:cNvSpPr txBox="1"/>
          <p:nvPr/>
        </p:nvSpPr>
        <p:spPr>
          <a:xfrm>
            <a:off x="7483663" y="4363553"/>
            <a:ext cx="1276500" cy="127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Substation: Possible Upgrades</a:t>
            </a:r>
            <a:endParaRPr b="0" i="0" sz="1100" u="none" cap="none" strike="noStrike">
              <a:solidFill>
                <a:srgbClr val="000000"/>
              </a:solidFill>
              <a:latin typeface="Arial"/>
              <a:ea typeface="Arial"/>
              <a:cs typeface="Arial"/>
              <a:sym typeface="Arial"/>
            </a:endParaRPr>
          </a:p>
        </p:txBody>
      </p:sp>
      <p:sp>
        <p:nvSpPr>
          <p:cNvPr id="188" name="Google Shape;188;p18"/>
          <p:cNvSpPr txBox="1"/>
          <p:nvPr/>
        </p:nvSpPr>
        <p:spPr>
          <a:xfrm>
            <a:off x="6879625" y="1051436"/>
            <a:ext cx="235500" cy="13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 sz="900">
                <a:solidFill>
                  <a:schemeClr val="lt1"/>
                </a:solidFill>
                <a:latin typeface="Calibri"/>
                <a:ea typeface="Calibri"/>
                <a:cs typeface="Calibri"/>
                <a:sym typeface="Calibri"/>
              </a:rPr>
              <a:t>2033</a:t>
            </a:r>
            <a:endParaRPr b="0" i="0" sz="1100" u="none" cap="none" strike="noStrike">
              <a:solidFill>
                <a:srgbClr val="000000"/>
              </a:solidFill>
              <a:latin typeface="Arial"/>
              <a:ea typeface="Arial"/>
              <a:cs typeface="Arial"/>
              <a:sym typeface="Arial"/>
            </a:endParaRPr>
          </a:p>
        </p:txBody>
      </p:sp>
      <p:sp>
        <p:nvSpPr>
          <p:cNvPr id="189" name="Google Shape;189;p18"/>
          <p:cNvSpPr txBox="1"/>
          <p:nvPr/>
        </p:nvSpPr>
        <p:spPr>
          <a:xfrm>
            <a:off x="7521899" y="1051436"/>
            <a:ext cx="235500" cy="13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 sz="900">
                <a:solidFill>
                  <a:schemeClr val="lt1"/>
                </a:solidFill>
                <a:latin typeface="Calibri"/>
                <a:ea typeface="Calibri"/>
                <a:cs typeface="Calibri"/>
                <a:sym typeface="Calibri"/>
              </a:rPr>
              <a:t>2034</a:t>
            </a:r>
            <a:endParaRPr b="0" i="0" sz="1100" u="none" cap="none" strike="noStrike">
              <a:solidFill>
                <a:srgbClr val="000000"/>
              </a:solidFill>
              <a:latin typeface="Arial"/>
              <a:ea typeface="Arial"/>
              <a:cs typeface="Arial"/>
              <a:sym typeface="Arial"/>
            </a:endParaRPr>
          </a:p>
        </p:txBody>
      </p:sp>
      <p:sp>
        <p:nvSpPr>
          <p:cNvPr id="190" name="Google Shape;190;p18"/>
          <p:cNvSpPr txBox="1"/>
          <p:nvPr/>
        </p:nvSpPr>
        <p:spPr>
          <a:xfrm>
            <a:off x="8162419" y="1051436"/>
            <a:ext cx="235500" cy="13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lang="en" sz="900">
                <a:solidFill>
                  <a:schemeClr val="lt1"/>
                </a:solidFill>
                <a:latin typeface="Calibri"/>
                <a:ea typeface="Calibri"/>
                <a:cs typeface="Calibri"/>
                <a:sym typeface="Calibri"/>
              </a:rPr>
              <a:t>2035</a:t>
            </a:r>
            <a:endParaRPr b="0" i="0" sz="1100" u="none" cap="none" strike="noStrike">
              <a:solidFill>
                <a:srgbClr val="000000"/>
              </a:solidFill>
              <a:latin typeface="Arial"/>
              <a:ea typeface="Arial"/>
              <a:cs typeface="Arial"/>
              <a:sym typeface="Arial"/>
            </a:endParaRPr>
          </a:p>
        </p:txBody>
      </p:sp>
      <p:sp>
        <p:nvSpPr>
          <p:cNvPr id="191" name="Google Shape;191;p18"/>
          <p:cNvSpPr/>
          <p:nvPr/>
        </p:nvSpPr>
        <p:spPr>
          <a:xfrm>
            <a:off x="5546530" y="2015709"/>
            <a:ext cx="646800" cy="108000"/>
          </a:xfrm>
          <a:prstGeom prst="rect">
            <a:avLst/>
          </a:prstGeom>
          <a:solidFill>
            <a:srgbClr val="5293CD"/>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92" name="Google Shape;192;p18"/>
          <p:cNvSpPr txBox="1"/>
          <p:nvPr/>
        </p:nvSpPr>
        <p:spPr>
          <a:xfrm>
            <a:off x="5597054" y="1880714"/>
            <a:ext cx="2288100" cy="108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(N) EHCP Capacity Expansion: Cooling Conversions)</a:t>
            </a:r>
            <a:endParaRPr b="0" i="0" sz="1100" u="none" cap="none" strike="noStrike">
              <a:solidFill>
                <a:srgbClr val="000000"/>
              </a:solidFill>
              <a:latin typeface="Arial"/>
              <a:ea typeface="Arial"/>
              <a:cs typeface="Arial"/>
              <a:sym typeface="Arial"/>
            </a:endParaRPr>
          </a:p>
        </p:txBody>
      </p:sp>
      <p:sp>
        <p:nvSpPr>
          <p:cNvPr id="193" name="Google Shape;193;p18"/>
          <p:cNvSpPr/>
          <p:nvPr/>
        </p:nvSpPr>
        <p:spPr>
          <a:xfrm>
            <a:off x="6182350" y="2137341"/>
            <a:ext cx="1932600" cy="101100"/>
          </a:xfrm>
          <a:prstGeom prst="rect">
            <a:avLst/>
          </a:prstGeom>
          <a:solidFill>
            <a:srgbClr val="5293CD"/>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94" name="Google Shape;194;p18"/>
          <p:cNvSpPr txBox="1"/>
          <p:nvPr/>
        </p:nvSpPr>
        <p:spPr>
          <a:xfrm>
            <a:off x="6233669" y="2015708"/>
            <a:ext cx="2288100" cy="108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(N) EHCP Capacity Expansion: LRDP</a:t>
            </a:r>
            <a:endParaRPr b="0" i="0" sz="1100" u="none" cap="none" strike="noStrike">
              <a:solidFill>
                <a:srgbClr val="000000"/>
              </a:solidFill>
              <a:latin typeface="Arial"/>
              <a:ea typeface="Arial"/>
              <a:cs typeface="Arial"/>
              <a:sym typeface="Arial"/>
            </a:endParaRPr>
          </a:p>
        </p:txBody>
      </p:sp>
      <p:sp>
        <p:nvSpPr>
          <p:cNvPr id="195" name="Google Shape;195;p18"/>
          <p:cNvSpPr/>
          <p:nvPr/>
        </p:nvSpPr>
        <p:spPr>
          <a:xfrm>
            <a:off x="5570523" y="3694350"/>
            <a:ext cx="657300" cy="95100"/>
          </a:xfrm>
          <a:prstGeom prst="rect">
            <a:avLst/>
          </a:prstGeom>
          <a:solidFill>
            <a:srgbClr val="F58F2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96" name="Google Shape;196;p18"/>
          <p:cNvSpPr txBox="1"/>
          <p:nvPr/>
        </p:nvSpPr>
        <p:spPr>
          <a:xfrm>
            <a:off x="5583297" y="3562928"/>
            <a:ext cx="1565400" cy="117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(E) Boilers: Decommissioning</a:t>
            </a:r>
            <a:endParaRPr b="0" i="0" sz="1100" u="none" cap="none" strike="noStrike">
              <a:solidFill>
                <a:srgbClr val="000000"/>
              </a:solidFill>
              <a:latin typeface="Arial"/>
              <a:ea typeface="Arial"/>
              <a:cs typeface="Arial"/>
              <a:sym typeface="Arial"/>
            </a:endParaRPr>
          </a:p>
        </p:txBody>
      </p:sp>
      <p:sp>
        <p:nvSpPr>
          <p:cNvPr id="197" name="Google Shape;197;p18"/>
          <p:cNvSpPr/>
          <p:nvPr/>
        </p:nvSpPr>
        <p:spPr>
          <a:xfrm>
            <a:off x="4279929" y="2593020"/>
            <a:ext cx="1274100" cy="105300"/>
          </a:xfrm>
          <a:prstGeom prst="rect">
            <a:avLst/>
          </a:prstGeom>
          <a:solidFill>
            <a:srgbClr val="74AD49"/>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198" name="Google Shape;198;p18"/>
          <p:cNvSpPr txBox="1"/>
          <p:nvPr/>
        </p:nvSpPr>
        <p:spPr>
          <a:xfrm>
            <a:off x="4315791" y="2451757"/>
            <a:ext cx="1787100" cy="138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Piping Distribution: Groups 2, 3 &amp; 5</a:t>
            </a:r>
            <a:endParaRPr b="0" i="0" sz="1100" u="none" cap="none" strike="noStrike">
              <a:solidFill>
                <a:srgbClr val="000000"/>
              </a:solidFill>
              <a:latin typeface="Arial"/>
              <a:ea typeface="Arial"/>
              <a:cs typeface="Arial"/>
              <a:sym typeface="Arial"/>
            </a:endParaRPr>
          </a:p>
        </p:txBody>
      </p:sp>
      <p:sp>
        <p:nvSpPr>
          <p:cNvPr id="199" name="Google Shape;199;p18"/>
          <p:cNvSpPr/>
          <p:nvPr/>
        </p:nvSpPr>
        <p:spPr>
          <a:xfrm>
            <a:off x="4279137" y="3125369"/>
            <a:ext cx="1288500" cy="90600"/>
          </a:xfrm>
          <a:prstGeom prst="rect">
            <a:avLst/>
          </a:prstGeom>
          <a:solidFill>
            <a:srgbClr val="73737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200" name="Google Shape;200;p18"/>
          <p:cNvSpPr txBox="1"/>
          <p:nvPr/>
        </p:nvSpPr>
        <p:spPr>
          <a:xfrm>
            <a:off x="4295698" y="3006278"/>
            <a:ext cx="1485900" cy="127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Bldg Conversions: Groups 2, 3, &amp; 5 </a:t>
            </a:r>
            <a:endParaRPr b="0" i="0" sz="1100" u="none" cap="none" strike="noStrike">
              <a:solidFill>
                <a:srgbClr val="000000"/>
              </a:solidFill>
              <a:latin typeface="Arial"/>
              <a:ea typeface="Arial"/>
              <a:cs typeface="Arial"/>
              <a:sym typeface="Arial"/>
            </a:endParaRPr>
          </a:p>
        </p:txBody>
      </p:sp>
      <p:sp>
        <p:nvSpPr>
          <p:cNvPr id="201" name="Google Shape;201;p18"/>
          <p:cNvSpPr/>
          <p:nvPr/>
        </p:nvSpPr>
        <p:spPr>
          <a:xfrm>
            <a:off x="3981442" y="4429622"/>
            <a:ext cx="1249800" cy="109800"/>
          </a:xfrm>
          <a:prstGeom prst="rect">
            <a:avLst/>
          </a:prstGeom>
          <a:solidFill>
            <a:srgbClr val="FEBA0A"/>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202" name="Google Shape;202;p18"/>
          <p:cNvSpPr txBox="1"/>
          <p:nvPr/>
        </p:nvSpPr>
        <p:spPr>
          <a:xfrm>
            <a:off x="4001569" y="4574851"/>
            <a:ext cx="1390200" cy="109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Ductbank </a:t>
            </a:r>
            <a:r>
              <a:rPr lang="en" sz="800">
                <a:solidFill>
                  <a:schemeClr val="dk1"/>
                </a:solidFill>
                <a:latin typeface="Calibri"/>
                <a:ea typeface="Calibri"/>
                <a:cs typeface="Calibri"/>
                <a:sym typeface="Calibri"/>
              </a:rPr>
              <a:t>Upgrade</a:t>
            </a:r>
            <a:endParaRPr b="0" i="0" sz="800" u="none" cap="none" strike="noStrike">
              <a:solidFill>
                <a:schemeClr val="dk1"/>
              </a:solidFill>
              <a:latin typeface="Calibri"/>
              <a:ea typeface="Calibri"/>
              <a:cs typeface="Calibri"/>
              <a:sym typeface="Calibri"/>
            </a:endParaRPr>
          </a:p>
        </p:txBody>
      </p:sp>
      <p:sp>
        <p:nvSpPr>
          <p:cNvPr id="203" name="Google Shape;203;p18"/>
          <p:cNvSpPr/>
          <p:nvPr/>
        </p:nvSpPr>
        <p:spPr>
          <a:xfrm>
            <a:off x="5571860" y="3217193"/>
            <a:ext cx="1274100" cy="89700"/>
          </a:xfrm>
          <a:prstGeom prst="rect">
            <a:avLst/>
          </a:prstGeom>
          <a:solidFill>
            <a:srgbClr val="73737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sp>
        <p:nvSpPr>
          <p:cNvPr id="204" name="Google Shape;204;p18"/>
          <p:cNvSpPr txBox="1"/>
          <p:nvPr/>
        </p:nvSpPr>
        <p:spPr>
          <a:xfrm>
            <a:off x="5588419" y="3098102"/>
            <a:ext cx="1861800" cy="11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dk1"/>
                </a:solidFill>
                <a:latin typeface="Calibri"/>
                <a:ea typeface="Calibri"/>
                <a:cs typeface="Calibri"/>
                <a:sym typeface="Calibri"/>
              </a:rPr>
              <a:t>Existing Building Cooling Conversions </a:t>
            </a:r>
            <a:endParaRPr b="0" i="0" sz="1100" u="none" cap="none" strike="noStrike">
              <a:solidFill>
                <a:srgbClr val="000000"/>
              </a:solidFill>
              <a:latin typeface="Arial"/>
              <a:ea typeface="Arial"/>
              <a:cs typeface="Arial"/>
              <a:sym typeface="Arial"/>
            </a:endParaRPr>
          </a:p>
        </p:txBody>
      </p:sp>
      <p:sp>
        <p:nvSpPr>
          <p:cNvPr id="205" name="Google Shape;205;p18"/>
          <p:cNvSpPr txBox="1"/>
          <p:nvPr/>
        </p:nvSpPr>
        <p:spPr>
          <a:xfrm>
            <a:off x="3771424" y="555800"/>
            <a:ext cx="1249800" cy="2079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Arial"/>
                <a:ea typeface="Arial"/>
                <a:cs typeface="Arial"/>
                <a:sym typeface="Arial"/>
              </a:rPr>
              <a:t>Cogen Shut-down</a:t>
            </a:r>
            <a:endParaRPr b="0" i="0" sz="1100" u="none" cap="none" strike="noStrike">
              <a:solidFill>
                <a:srgbClr val="000000"/>
              </a:solidFill>
              <a:latin typeface="Arial"/>
              <a:ea typeface="Arial"/>
              <a:cs typeface="Arial"/>
              <a:sym typeface="Arial"/>
            </a:endParaRPr>
          </a:p>
        </p:txBody>
      </p:sp>
      <p:sp>
        <p:nvSpPr>
          <p:cNvPr id="206" name="Google Shape;206;p18"/>
          <p:cNvSpPr/>
          <p:nvPr/>
        </p:nvSpPr>
        <p:spPr>
          <a:xfrm rot="10800000">
            <a:off x="4169334" y="773472"/>
            <a:ext cx="197700" cy="242700"/>
          </a:xfrm>
          <a:prstGeom prst="triangle">
            <a:avLst>
              <a:gd fmla="val 50000" name="adj"/>
            </a:avLst>
          </a:prstGeom>
          <a:solidFill>
            <a:srgbClr val="C00000"/>
          </a:solidFill>
          <a:ln cap="flat" cmpd="sng" w="25400">
            <a:solidFill>
              <a:srgbClr val="B7B2AE"/>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Arial"/>
                <a:ea typeface="Arial"/>
                <a:cs typeface="Arial"/>
                <a:sym typeface="Arial"/>
              </a:rPr>
              <a:t>`</a:t>
            </a:r>
            <a:endParaRPr b="0" i="0" sz="1100" u="none" cap="none" strike="noStrike">
              <a:solidFill>
                <a:srgbClr val="000000"/>
              </a:solidFill>
              <a:latin typeface="Arial"/>
              <a:ea typeface="Arial"/>
              <a:cs typeface="Arial"/>
              <a:sym typeface="Arial"/>
            </a:endParaRPr>
          </a:p>
        </p:txBody>
      </p:sp>
      <p:cxnSp>
        <p:nvCxnSpPr>
          <p:cNvPr id="207" name="Google Shape;207;p18"/>
          <p:cNvCxnSpPr>
            <a:stCxn id="206" idx="0"/>
          </p:cNvCxnSpPr>
          <p:nvPr/>
        </p:nvCxnSpPr>
        <p:spPr>
          <a:xfrm>
            <a:off x="4268184" y="1016172"/>
            <a:ext cx="15900" cy="3651900"/>
          </a:xfrm>
          <a:prstGeom prst="straightConnector1">
            <a:avLst/>
          </a:prstGeom>
          <a:noFill/>
          <a:ln cap="flat" cmpd="sng" w="9525">
            <a:solidFill>
              <a:srgbClr val="FF0000"/>
            </a:solidFill>
            <a:prstDash val="lgDash"/>
            <a:round/>
            <a:headEnd len="sm" w="sm" type="none"/>
            <a:tailEnd len="sm" w="sm" type="none"/>
          </a:ln>
        </p:spPr>
      </p:cxnSp>
      <p:cxnSp>
        <p:nvCxnSpPr>
          <p:cNvPr id="208" name="Google Shape;208;p18"/>
          <p:cNvCxnSpPr/>
          <p:nvPr/>
        </p:nvCxnSpPr>
        <p:spPr>
          <a:xfrm flipH="1" rot="10800000">
            <a:off x="2739300" y="4749550"/>
            <a:ext cx="1538400" cy="6000"/>
          </a:xfrm>
          <a:prstGeom prst="straightConnector1">
            <a:avLst/>
          </a:prstGeom>
          <a:noFill/>
          <a:ln cap="flat" cmpd="sng" w="19050">
            <a:solidFill>
              <a:srgbClr val="FF0000"/>
            </a:solidFill>
            <a:prstDash val="solid"/>
            <a:round/>
            <a:headEnd len="med" w="med" type="triangle"/>
            <a:tailEnd len="med" w="med" type="triangle"/>
          </a:ln>
        </p:spPr>
      </p:cxnSp>
      <p:sp>
        <p:nvSpPr>
          <p:cNvPr id="209" name="Google Shape;209;p18"/>
          <p:cNvSpPr txBox="1"/>
          <p:nvPr/>
        </p:nvSpPr>
        <p:spPr>
          <a:xfrm>
            <a:off x="2916650" y="4749550"/>
            <a:ext cx="1137600" cy="253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Phase 1</a:t>
            </a:r>
            <a:endParaRPr b="0" i="0" sz="1100" u="none" cap="none" strike="noStrike">
              <a:solidFill>
                <a:srgbClr val="000000"/>
              </a:solidFill>
              <a:latin typeface="Arial"/>
              <a:ea typeface="Arial"/>
              <a:cs typeface="Arial"/>
              <a:sym typeface="Arial"/>
            </a:endParaRPr>
          </a:p>
        </p:txBody>
      </p:sp>
      <p:cxnSp>
        <p:nvCxnSpPr>
          <p:cNvPr id="210" name="Google Shape;210;p18"/>
          <p:cNvCxnSpPr/>
          <p:nvPr/>
        </p:nvCxnSpPr>
        <p:spPr>
          <a:xfrm>
            <a:off x="4263075" y="4753000"/>
            <a:ext cx="1320600" cy="8100"/>
          </a:xfrm>
          <a:prstGeom prst="straightConnector1">
            <a:avLst/>
          </a:prstGeom>
          <a:noFill/>
          <a:ln cap="flat" cmpd="sng" w="19050">
            <a:solidFill>
              <a:srgbClr val="FF0000"/>
            </a:solidFill>
            <a:prstDash val="solid"/>
            <a:round/>
            <a:headEnd len="med" w="med" type="triangle"/>
            <a:tailEnd len="med" w="med" type="triangle"/>
          </a:ln>
        </p:spPr>
      </p:cxnSp>
      <p:sp>
        <p:nvSpPr>
          <p:cNvPr id="211" name="Google Shape;211;p18"/>
          <p:cNvSpPr txBox="1"/>
          <p:nvPr/>
        </p:nvSpPr>
        <p:spPr>
          <a:xfrm>
            <a:off x="4551302" y="4753000"/>
            <a:ext cx="901500" cy="253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Phase 2</a:t>
            </a:r>
            <a:endParaRPr b="0" i="0" sz="1100" u="none" cap="none" strike="noStrike">
              <a:solidFill>
                <a:srgbClr val="000000"/>
              </a:solidFill>
              <a:latin typeface="Arial"/>
              <a:ea typeface="Arial"/>
              <a:cs typeface="Arial"/>
              <a:sym typeface="Arial"/>
            </a:endParaRPr>
          </a:p>
        </p:txBody>
      </p:sp>
      <p:sp>
        <p:nvSpPr>
          <p:cNvPr id="212" name="Google Shape;212;p18"/>
          <p:cNvSpPr txBox="1"/>
          <p:nvPr/>
        </p:nvSpPr>
        <p:spPr>
          <a:xfrm>
            <a:off x="5021224" y="569575"/>
            <a:ext cx="1390200" cy="2079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Arial"/>
                <a:ea typeface="Arial"/>
                <a:cs typeface="Arial"/>
                <a:sym typeface="Arial"/>
              </a:rPr>
              <a:t>Boiler Shut-down</a:t>
            </a:r>
            <a:endParaRPr b="0" i="0" sz="1100" u="none" cap="none" strike="noStrike">
              <a:solidFill>
                <a:srgbClr val="000000"/>
              </a:solidFill>
              <a:latin typeface="Arial"/>
              <a:ea typeface="Arial"/>
              <a:cs typeface="Arial"/>
              <a:sym typeface="Arial"/>
            </a:endParaRPr>
          </a:p>
        </p:txBody>
      </p:sp>
      <p:sp>
        <p:nvSpPr>
          <p:cNvPr id="213" name="Google Shape;213;p18"/>
          <p:cNvSpPr/>
          <p:nvPr/>
        </p:nvSpPr>
        <p:spPr>
          <a:xfrm rot="10800000">
            <a:off x="5452915" y="793097"/>
            <a:ext cx="197700" cy="242700"/>
          </a:xfrm>
          <a:prstGeom prst="triangle">
            <a:avLst>
              <a:gd fmla="val 50000" name="adj"/>
            </a:avLst>
          </a:prstGeom>
          <a:solidFill>
            <a:srgbClr val="C00000"/>
          </a:solidFill>
          <a:ln cap="flat" cmpd="sng" w="25400">
            <a:solidFill>
              <a:srgbClr val="B7B2AE"/>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Arial"/>
                <a:ea typeface="Arial"/>
                <a:cs typeface="Arial"/>
                <a:sym typeface="Arial"/>
              </a:rPr>
              <a:t>`</a:t>
            </a:r>
            <a:endParaRPr b="0" i="0" sz="1100" u="none" cap="none" strike="noStrike">
              <a:solidFill>
                <a:srgbClr val="000000"/>
              </a:solidFill>
              <a:latin typeface="Arial"/>
              <a:ea typeface="Arial"/>
              <a:cs typeface="Arial"/>
              <a:sym typeface="Arial"/>
            </a:endParaRPr>
          </a:p>
        </p:txBody>
      </p:sp>
      <p:cxnSp>
        <p:nvCxnSpPr>
          <p:cNvPr id="214" name="Google Shape;214;p18"/>
          <p:cNvCxnSpPr>
            <a:stCxn id="213" idx="0"/>
          </p:cNvCxnSpPr>
          <p:nvPr/>
        </p:nvCxnSpPr>
        <p:spPr>
          <a:xfrm>
            <a:off x="5551765" y="1035797"/>
            <a:ext cx="15900" cy="3651900"/>
          </a:xfrm>
          <a:prstGeom prst="straightConnector1">
            <a:avLst/>
          </a:prstGeom>
          <a:noFill/>
          <a:ln cap="flat" cmpd="sng" w="9525">
            <a:solidFill>
              <a:srgbClr val="FF0000"/>
            </a:solidFill>
            <a:prstDash val="lgDash"/>
            <a:round/>
            <a:headEnd len="sm" w="sm" type="none"/>
            <a:tailEnd len="sm" w="sm" type="none"/>
          </a:ln>
        </p:spPr>
      </p:cxnSp>
      <p:cxnSp>
        <p:nvCxnSpPr>
          <p:cNvPr id="215" name="Google Shape;215;p18"/>
          <p:cNvCxnSpPr/>
          <p:nvPr/>
        </p:nvCxnSpPr>
        <p:spPr>
          <a:xfrm>
            <a:off x="5579942" y="4749552"/>
            <a:ext cx="3018900" cy="0"/>
          </a:xfrm>
          <a:prstGeom prst="straightConnector1">
            <a:avLst/>
          </a:prstGeom>
          <a:noFill/>
          <a:ln cap="flat" cmpd="sng" w="19050">
            <a:solidFill>
              <a:srgbClr val="FF0000"/>
            </a:solidFill>
            <a:prstDash val="solid"/>
            <a:round/>
            <a:headEnd len="med" w="med" type="triangle"/>
            <a:tailEnd len="med" w="med" type="triangle"/>
          </a:ln>
        </p:spPr>
      </p:cxnSp>
      <p:sp>
        <p:nvSpPr>
          <p:cNvPr id="216" name="Google Shape;216;p18"/>
          <p:cNvSpPr txBox="1"/>
          <p:nvPr/>
        </p:nvSpPr>
        <p:spPr>
          <a:xfrm>
            <a:off x="6795748" y="4742375"/>
            <a:ext cx="844200" cy="253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000000"/>
                </a:solidFill>
                <a:latin typeface="Arial"/>
                <a:ea typeface="Arial"/>
                <a:cs typeface="Arial"/>
                <a:sym typeface="Arial"/>
              </a:rPr>
              <a:t>Phase 3</a:t>
            </a:r>
            <a:endParaRPr b="0" i="0" sz="1100" u="none" cap="none" strike="noStrike">
              <a:solidFill>
                <a:srgbClr val="000000"/>
              </a:solidFill>
              <a:latin typeface="Arial"/>
              <a:ea typeface="Arial"/>
              <a:cs typeface="Arial"/>
              <a:sym typeface="Arial"/>
            </a:endParaRPr>
          </a:p>
        </p:txBody>
      </p:sp>
      <p:pic>
        <p:nvPicPr>
          <p:cNvPr id="217" name="Google Shape;217;p18"/>
          <p:cNvPicPr preferRelativeResize="0"/>
          <p:nvPr/>
        </p:nvPicPr>
        <p:blipFill rotWithShape="1">
          <a:blip r:embed="rId3">
            <a:alphaModFix/>
          </a:blip>
          <a:srcRect b="0" l="0" r="0" t="0"/>
          <a:stretch/>
        </p:blipFill>
        <p:spPr>
          <a:xfrm>
            <a:off x="8036195" y="4839053"/>
            <a:ext cx="844365" cy="186844"/>
          </a:xfrm>
          <a:prstGeom prst="rect">
            <a:avLst/>
          </a:prstGeom>
          <a:noFill/>
          <a:ln>
            <a:noFill/>
          </a:ln>
        </p:spPr>
      </p:pic>
      <p:sp>
        <p:nvSpPr>
          <p:cNvPr id="218" name="Google Shape;218;p18"/>
          <p:cNvSpPr txBox="1"/>
          <p:nvPr/>
        </p:nvSpPr>
        <p:spPr>
          <a:xfrm>
            <a:off x="2297090" y="555800"/>
            <a:ext cx="1293600" cy="2079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000000"/>
                </a:solidFill>
                <a:latin typeface="Arial"/>
                <a:ea typeface="Arial"/>
                <a:cs typeface="Arial"/>
                <a:sym typeface="Arial"/>
              </a:rPr>
              <a:t>Construction </a:t>
            </a:r>
            <a:r>
              <a:rPr b="1" lang="en" sz="900"/>
              <a:t>Begins</a:t>
            </a:r>
            <a:endParaRPr b="0" i="0" sz="1100" u="none" cap="none" strike="noStrike">
              <a:solidFill>
                <a:srgbClr val="000000"/>
              </a:solidFill>
              <a:latin typeface="Arial"/>
              <a:ea typeface="Arial"/>
              <a:cs typeface="Arial"/>
              <a:sym typeface="Arial"/>
            </a:endParaRPr>
          </a:p>
        </p:txBody>
      </p:sp>
      <p:sp>
        <p:nvSpPr>
          <p:cNvPr id="219" name="Google Shape;219;p18"/>
          <p:cNvSpPr/>
          <p:nvPr/>
        </p:nvSpPr>
        <p:spPr>
          <a:xfrm rot="10800000">
            <a:off x="2632817" y="772697"/>
            <a:ext cx="197700" cy="242700"/>
          </a:xfrm>
          <a:prstGeom prst="triangle">
            <a:avLst>
              <a:gd fmla="val 50000" name="adj"/>
            </a:avLst>
          </a:prstGeom>
          <a:solidFill>
            <a:srgbClr val="C00000"/>
          </a:solidFill>
          <a:ln cap="flat" cmpd="sng" w="25400">
            <a:solidFill>
              <a:srgbClr val="B7B2AE"/>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Arial"/>
                <a:ea typeface="Arial"/>
                <a:cs typeface="Arial"/>
                <a:sym typeface="Arial"/>
              </a:rPr>
              <a:t>`</a:t>
            </a:r>
            <a:endParaRPr b="0" i="0" sz="1100" u="none" cap="none" strike="noStrike">
              <a:solidFill>
                <a:srgbClr val="000000"/>
              </a:solidFill>
              <a:latin typeface="Arial"/>
              <a:ea typeface="Arial"/>
              <a:cs typeface="Arial"/>
              <a:sym typeface="Arial"/>
            </a:endParaRPr>
          </a:p>
        </p:txBody>
      </p:sp>
      <p:cxnSp>
        <p:nvCxnSpPr>
          <p:cNvPr id="220" name="Google Shape;220;p18"/>
          <p:cNvCxnSpPr/>
          <p:nvPr/>
        </p:nvCxnSpPr>
        <p:spPr>
          <a:xfrm>
            <a:off x="2739111" y="1015397"/>
            <a:ext cx="0" cy="3671400"/>
          </a:xfrm>
          <a:prstGeom prst="straightConnector1">
            <a:avLst/>
          </a:prstGeom>
          <a:noFill/>
          <a:ln cap="flat" cmpd="sng" w="9525">
            <a:solidFill>
              <a:srgbClr val="B20E12"/>
            </a:solidFill>
            <a:prstDash val="lgDash"/>
            <a:round/>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This Project Matters for UC Berkeley Student Body </a:t>
            </a:r>
            <a:endParaRPr/>
          </a:p>
        </p:txBody>
      </p:sp>
      <p:sp>
        <p:nvSpPr>
          <p:cNvPr id="226" name="Google Shape;226;p1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Ongoing construction will affect </a:t>
            </a:r>
            <a:r>
              <a:rPr lang="en"/>
              <a:t>campus accessibility for at least 2 years(digging for piping replacements, 85 foot 8 million gallon water tank, building upgrades) </a:t>
            </a:r>
            <a:endParaRPr/>
          </a:p>
          <a:p>
            <a:pPr indent="0" lvl="0" marL="457200" rtl="0" algn="l">
              <a:spcBef>
                <a:spcPts val="1200"/>
              </a:spcBef>
              <a:spcAft>
                <a:spcPts val="1200"/>
              </a:spcAft>
              <a:buNone/>
            </a:pPr>
            <a:r>
              <a:t/>
            </a:r>
            <a:endParaRPr/>
          </a:p>
        </p:txBody>
      </p:sp>
      <p:sp>
        <p:nvSpPr>
          <p:cNvPr id="227" name="Google Shape;227;p1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Building clean infrastructure that ensures a fossil-free future for years to come</a:t>
            </a:r>
            <a:endParaRPr/>
          </a:p>
          <a:p>
            <a:pPr indent="-317500" lvl="0" marL="457200" rtl="0" algn="l">
              <a:spcBef>
                <a:spcPts val="0"/>
              </a:spcBef>
              <a:spcAft>
                <a:spcPts val="0"/>
              </a:spcAft>
              <a:buSzPts val="1400"/>
              <a:buChar char="●"/>
            </a:pPr>
            <a:r>
              <a:rPr lang="en"/>
              <a:t>Also introduces new challenges like resilience and ability to power school without extended grid reliance</a:t>
            </a:r>
            <a:endParaRPr/>
          </a:p>
        </p:txBody>
      </p:sp>
      <p:pic>
        <p:nvPicPr>
          <p:cNvPr id="228" name="Google Shape;228;p19" title="Screenshot 2026-02-18 at 10.11.12 PM.png"/>
          <p:cNvPicPr preferRelativeResize="0"/>
          <p:nvPr/>
        </p:nvPicPr>
        <p:blipFill>
          <a:blip r:embed="rId3">
            <a:alphaModFix/>
          </a:blip>
          <a:stretch>
            <a:fillRect/>
          </a:stretch>
        </p:blipFill>
        <p:spPr>
          <a:xfrm>
            <a:off x="701912" y="2338550"/>
            <a:ext cx="3609677" cy="2804951"/>
          </a:xfrm>
          <a:prstGeom prst="rect">
            <a:avLst/>
          </a:prstGeom>
          <a:noFill/>
          <a:ln cap="flat" cmpd="sng" w="28575">
            <a:solidFill>
              <a:srgbClr val="74AD49"/>
            </a:solidFill>
            <a:prstDash val="solid"/>
            <a:round/>
            <a:headEnd len="sm" w="sm" type="none"/>
            <a:tailEnd len="sm" w="sm" type="none"/>
          </a:ln>
        </p:spPr>
      </p:pic>
      <p:pic>
        <p:nvPicPr>
          <p:cNvPr id="229" name="Google Shape;229;p19"/>
          <p:cNvPicPr preferRelativeResize="0"/>
          <p:nvPr/>
        </p:nvPicPr>
        <p:blipFill>
          <a:blip r:embed="rId4">
            <a:alphaModFix/>
          </a:blip>
          <a:stretch>
            <a:fillRect/>
          </a:stretch>
        </p:blipFill>
        <p:spPr>
          <a:xfrm>
            <a:off x="4881050" y="2571750"/>
            <a:ext cx="3427225" cy="2421900"/>
          </a:xfrm>
          <a:prstGeom prst="rect">
            <a:avLst/>
          </a:prstGeom>
          <a:noFill/>
          <a:ln cap="flat" cmpd="sng" w="28575">
            <a:solidFill>
              <a:srgbClr val="203864"/>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