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g382f823c4e0_1_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g382f823c4e0_1_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Isa</a:t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g3cf40326880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" name="Google Shape;69;g3cf40326880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Isa</a:t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378e552ce1e_0_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" name="Google Shape;78;g378e552ce1e_0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382f823c4e0_1_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" name="Google Shape;89;g382f823c4e0_1_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hyperlink" Target="https://chancellor.berkeley.edu/about/advisory-groups/board-visitors" TargetMode="External"/><Relationship Id="rId4" Type="http://schemas.openxmlformats.org/officeDocument/2006/relationships/image" Target="../media/image1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hyperlink" Target="mailto:president@asuc.org" TargetMode="External"/><Relationship Id="rId4" Type="http://schemas.openxmlformats.org/officeDocument/2006/relationships/hyperlink" Target="mailto:abigailverino@berkeley.edu" TargetMode="External"/><Relationship Id="rId5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/>
          <p:nvPr/>
        </p:nvSpPr>
        <p:spPr>
          <a:xfrm flipH="1">
            <a:off x="-120000" y="283700"/>
            <a:ext cx="9264000" cy="4833900"/>
          </a:xfrm>
          <a:prstGeom prst="rtTriangle">
            <a:avLst/>
          </a:prstGeom>
          <a:solidFill>
            <a:srgbClr val="19457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" name="Google Shape;55;p13"/>
          <p:cNvSpPr txBox="1"/>
          <p:nvPr>
            <p:ph type="ctrTitle"/>
          </p:nvPr>
        </p:nvSpPr>
        <p:spPr>
          <a:xfrm>
            <a:off x="3290112" y="4047418"/>
            <a:ext cx="6218400" cy="861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3300">
                <a:solidFill>
                  <a:srgbClr val="FCFCFC"/>
                </a:solidFill>
                <a:latin typeface="Poltawski Nowy"/>
                <a:ea typeface="Poltawski Nowy"/>
                <a:cs typeface="Poltawski Nowy"/>
                <a:sym typeface="Poltawski Nowy"/>
              </a:rPr>
              <a:t>ASUC Office of the President Senate Announcements</a:t>
            </a:r>
            <a:endParaRPr b="1" sz="3300">
              <a:solidFill>
                <a:srgbClr val="FCFCFC"/>
              </a:solidFill>
              <a:latin typeface="Poltawski Nowy"/>
              <a:ea typeface="Poltawski Nowy"/>
              <a:cs typeface="Poltawski Nowy"/>
              <a:sym typeface="Poltawski Now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300">
              <a:solidFill>
                <a:srgbClr val="FFFFFF"/>
              </a:solidFill>
              <a:latin typeface="Merriweather Black"/>
              <a:ea typeface="Merriweather Black"/>
              <a:cs typeface="Merriweather Black"/>
              <a:sym typeface="Merriweather Black"/>
            </a:endParaRPr>
          </a:p>
        </p:txBody>
      </p:sp>
      <p:sp>
        <p:nvSpPr>
          <p:cNvPr id="56" name="Google Shape;56;p13"/>
          <p:cNvSpPr txBox="1"/>
          <p:nvPr>
            <p:ph idx="1" type="subTitle"/>
          </p:nvPr>
        </p:nvSpPr>
        <p:spPr>
          <a:xfrm>
            <a:off x="5003500" y="4379300"/>
            <a:ext cx="4876800" cy="738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Merriweather Light"/>
                <a:ea typeface="Merriweather Light"/>
                <a:cs typeface="Merriweather Light"/>
                <a:sym typeface="Merriweather Light"/>
              </a:rPr>
              <a:t>Wednesday, March 4</a:t>
            </a:r>
            <a:endParaRPr>
              <a:solidFill>
                <a:srgbClr val="FFFFFF"/>
              </a:solidFill>
              <a:latin typeface="Merriweather Light"/>
              <a:ea typeface="Merriweather Light"/>
              <a:cs typeface="Merriweather Light"/>
              <a:sym typeface="Merriweather Light"/>
            </a:endParaRPr>
          </a:p>
        </p:txBody>
      </p:sp>
      <p:pic>
        <p:nvPicPr>
          <p:cNvPr id="57" name="Google Shape;57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719300" y="-197100"/>
            <a:ext cx="7311252" cy="2488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4"/>
          <p:cNvSpPr/>
          <p:nvPr/>
        </p:nvSpPr>
        <p:spPr>
          <a:xfrm>
            <a:off x="-10900" y="0"/>
            <a:ext cx="9144000" cy="1152600"/>
          </a:xfrm>
          <a:prstGeom prst="rect">
            <a:avLst/>
          </a:prstGeom>
          <a:solidFill>
            <a:srgbClr val="19457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" name="Google Shape;63;p14"/>
          <p:cNvSpPr txBox="1"/>
          <p:nvPr>
            <p:ph idx="1" type="body"/>
          </p:nvPr>
        </p:nvSpPr>
        <p:spPr>
          <a:xfrm>
            <a:off x="79550" y="1227600"/>
            <a:ext cx="8964600" cy="2517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302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4573"/>
              </a:buClr>
              <a:buSzPts val="1600"/>
              <a:buFont typeface="Merriweather"/>
              <a:buChar char="●"/>
            </a:pPr>
            <a:r>
              <a:rPr lang="en" sz="160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HBSA x ASUC Social Impact Panel scheduled for </a:t>
            </a:r>
            <a:r>
              <a:rPr b="1" lang="en" sz="160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April 7 (7:30–8:30 PM)</a:t>
            </a:r>
            <a:r>
              <a:rPr lang="en" sz="160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; inviting Eleni Kounalakis as a potential panelist</a:t>
            </a:r>
            <a:endParaRPr sz="160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302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4573"/>
              </a:buClr>
              <a:buSzPts val="1600"/>
              <a:buFont typeface="Merriweather"/>
              <a:buChar char="●"/>
            </a:pPr>
            <a:r>
              <a:rPr lang="en" sz="160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Professional Development Workshop #4: Networking &amp; Professional Communications —</a:t>
            </a:r>
            <a:r>
              <a:rPr b="1" lang="en" sz="160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 Tuesday, 5–7 PM in Eshleman 540</a:t>
            </a:r>
            <a:endParaRPr b="1" sz="160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302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4573"/>
              </a:buClr>
              <a:buSzPts val="1600"/>
              <a:buFont typeface="Merriweather"/>
              <a:buChar char="●"/>
            </a:pPr>
            <a:r>
              <a:rPr lang="en" sz="160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CAA x OP x SCC collaboration event scheduled for April 10 at Alumni House.</a:t>
            </a:r>
            <a:endParaRPr sz="160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302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4573"/>
              </a:buClr>
              <a:buSzPts val="1600"/>
              <a:buFont typeface="Merriweather"/>
              <a:buChar char="●"/>
            </a:pPr>
            <a:r>
              <a:rPr lang="en" sz="160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Multicultural Dance Showcase in planning for early April with Senator Mendez’s office.</a:t>
            </a:r>
            <a:endParaRPr sz="160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302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4573"/>
              </a:buClr>
              <a:buSzPts val="1600"/>
              <a:buFont typeface="Merriweather"/>
              <a:buChar char="●"/>
            </a:pPr>
            <a:r>
              <a:rPr lang="en" sz="160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Associate Community-Centered Careers Event — </a:t>
            </a:r>
            <a:r>
              <a:rPr b="1" lang="en" sz="160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April 9</a:t>
            </a:r>
            <a:endParaRPr b="1" sz="160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302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4573"/>
              </a:buClr>
              <a:buSzPts val="1600"/>
              <a:buFont typeface="Merriweather"/>
              <a:buChar char="●"/>
            </a:pPr>
            <a:r>
              <a:rPr lang="en" sz="160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Intern Fundraiser for East Bay Community Law Center planned for April</a:t>
            </a:r>
            <a:endParaRPr sz="160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302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4573"/>
              </a:buClr>
              <a:buSzPts val="1600"/>
              <a:buFont typeface="Merriweather"/>
              <a:buChar char="●"/>
            </a:pPr>
            <a:r>
              <a:rPr lang="en" sz="160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Commuter Resource Guide completed; information session</a:t>
            </a:r>
            <a:r>
              <a:rPr b="1" lang="en" sz="160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 March 18 (7–8 PM, Zoom)</a:t>
            </a:r>
            <a:endParaRPr b="1" sz="160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302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4573"/>
              </a:buClr>
              <a:buSzPts val="1600"/>
              <a:buFont typeface="Merriweather"/>
              <a:buChar char="●"/>
            </a:pPr>
            <a:r>
              <a:rPr lang="en" sz="160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Supporting National Denim Day </a:t>
            </a:r>
            <a:r>
              <a:rPr b="1" lang="en" sz="160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(April 29)</a:t>
            </a:r>
            <a:r>
              <a:rPr lang="en" sz="160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 in collaboration with the Sexual Violence Commission</a:t>
            </a:r>
            <a:endParaRPr sz="160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302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4573"/>
              </a:buClr>
              <a:buSzPts val="1600"/>
              <a:buFont typeface="Merriweather"/>
              <a:buChar char="●"/>
            </a:pPr>
            <a:r>
              <a:rPr lang="en" sz="160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Legal Clinic initiatives underway:</a:t>
            </a:r>
            <a:endParaRPr sz="160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3020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4573"/>
              </a:buClr>
              <a:buSzPts val="1600"/>
              <a:buFont typeface="Merriweather"/>
              <a:buChar char="○"/>
            </a:pPr>
            <a:r>
              <a:rPr lang="en" sz="160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Undocumented &amp; International Student Tax Infographic</a:t>
            </a:r>
            <a:endParaRPr sz="160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3020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4573"/>
              </a:buClr>
              <a:buSzPts val="1600"/>
              <a:buFont typeface="Merriweather"/>
              <a:buChar char="○"/>
            </a:pPr>
            <a:r>
              <a:rPr lang="en" sz="160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Public Tax Workshop planned for </a:t>
            </a:r>
            <a:r>
              <a:rPr b="1" lang="en" sz="160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April (TBA)</a:t>
            </a:r>
            <a:endParaRPr b="1" sz="160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64" name="Google Shape;64;p14"/>
          <p:cNvSpPr/>
          <p:nvPr/>
        </p:nvSpPr>
        <p:spPr>
          <a:xfrm>
            <a:off x="-141850" y="1074000"/>
            <a:ext cx="9275100" cy="165900"/>
          </a:xfrm>
          <a:prstGeom prst="rect">
            <a:avLst/>
          </a:prstGeom>
          <a:solidFill>
            <a:srgbClr val="FAC24A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" name="Google Shape;65;p14"/>
          <p:cNvSpPr txBox="1"/>
          <p:nvPr>
            <p:ph type="title"/>
          </p:nvPr>
        </p:nvSpPr>
        <p:spPr>
          <a:xfrm>
            <a:off x="300800" y="270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600">
                <a:solidFill>
                  <a:srgbClr val="FFFFFF"/>
                </a:solidFill>
                <a:latin typeface="Merriweather Black"/>
                <a:ea typeface="Merriweather Black"/>
                <a:cs typeface="Merriweather Black"/>
                <a:sym typeface="Merriweather Black"/>
              </a:rPr>
              <a:t>Office of </a:t>
            </a:r>
            <a:r>
              <a:rPr lang="en" sz="3600">
                <a:solidFill>
                  <a:srgbClr val="FFFFFF"/>
                </a:solidFill>
                <a:latin typeface="Merriweather Black"/>
                <a:ea typeface="Merriweather Black"/>
                <a:cs typeface="Merriweather Black"/>
                <a:sym typeface="Merriweather Black"/>
              </a:rPr>
              <a:t>the</a:t>
            </a:r>
            <a:r>
              <a:rPr lang="en" sz="3600">
                <a:solidFill>
                  <a:srgbClr val="FFFFFF"/>
                </a:solidFill>
                <a:latin typeface="Merriweather Black"/>
                <a:ea typeface="Merriweather Black"/>
                <a:cs typeface="Merriweather Black"/>
                <a:sym typeface="Merriweather Black"/>
              </a:rPr>
              <a:t> President Events</a:t>
            </a:r>
            <a:endParaRPr sz="3600">
              <a:solidFill>
                <a:srgbClr val="FFFFFF"/>
              </a:solidFill>
              <a:latin typeface="Merriweather Black"/>
              <a:ea typeface="Merriweather Black"/>
              <a:cs typeface="Merriweather Black"/>
              <a:sym typeface="Merriweather Black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600">
              <a:solidFill>
                <a:srgbClr val="FFFFFF"/>
              </a:solidFill>
              <a:latin typeface="Merriweather Black"/>
              <a:ea typeface="Merriweather Black"/>
              <a:cs typeface="Merriweather Black"/>
              <a:sym typeface="Merriweather Black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600">
              <a:solidFill>
                <a:srgbClr val="FFFFFF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600">
                <a:solidFill>
                  <a:srgbClr val="FFFFFF"/>
                </a:solidFill>
                <a:latin typeface="Merriweather Black"/>
                <a:ea typeface="Merriweather Black"/>
                <a:cs typeface="Merriweather Black"/>
                <a:sym typeface="Merriweather Black"/>
              </a:rPr>
              <a:t>~</a:t>
            </a:r>
            <a:endParaRPr sz="3600">
              <a:solidFill>
                <a:srgbClr val="FFFFFF"/>
              </a:solidFill>
              <a:latin typeface="Merriweather Black"/>
              <a:ea typeface="Merriweather Black"/>
              <a:cs typeface="Merriweather Black"/>
              <a:sym typeface="Merriweather Black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66" name="Google Shape;66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392350" y="4511900"/>
            <a:ext cx="1855826" cy="631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5"/>
          <p:cNvSpPr/>
          <p:nvPr/>
        </p:nvSpPr>
        <p:spPr>
          <a:xfrm>
            <a:off x="-10900" y="0"/>
            <a:ext cx="9144000" cy="1152600"/>
          </a:xfrm>
          <a:prstGeom prst="rect">
            <a:avLst/>
          </a:prstGeom>
          <a:solidFill>
            <a:srgbClr val="19457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" name="Google Shape;72;p15"/>
          <p:cNvSpPr txBox="1"/>
          <p:nvPr>
            <p:ph idx="1" type="body"/>
          </p:nvPr>
        </p:nvSpPr>
        <p:spPr>
          <a:xfrm>
            <a:off x="89700" y="1418677"/>
            <a:ext cx="8964600" cy="290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302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4573"/>
              </a:buClr>
              <a:buSzPts val="1600"/>
              <a:buFont typeface="Merriweather"/>
              <a:buChar char="●"/>
            </a:pPr>
            <a:r>
              <a:rPr lang="en" sz="160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Abby will be  presenting to the </a:t>
            </a:r>
            <a:r>
              <a:rPr lang="en" sz="1600" u="sng">
                <a:solidFill>
                  <a:schemeClr val="accent5"/>
                </a:solidFill>
                <a:latin typeface="Merriweather"/>
                <a:ea typeface="Merriweather"/>
                <a:cs typeface="Merriweather"/>
                <a:sym typeface="Merriweather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Board of Visitors</a:t>
            </a:r>
            <a:r>
              <a:rPr lang="en" sz="1600">
                <a:solidFill>
                  <a:srgbClr val="194573"/>
                </a:solidFill>
                <a:highlight>
                  <a:srgbClr val="FFFFFF"/>
                </a:highlight>
                <a:latin typeface="Merriweather"/>
                <a:ea typeface="Merriweather"/>
                <a:cs typeface="Merriweather"/>
                <a:sym typeface="Merriweather"/>
              </a:rPr>
              <a:t>, the </a:t>
            </a:r>
            <a:r>
              <a:rPr lang="en" sz="1600">
                <a:solidFill>
                  <a:srgbClr val="194573"/>
                </a:solidFill>
                <a:highlight>
                  <a:srgbClr val="FFFFFF"/>
                </a:highlight>
                <a:latin typeface="Merriweather"/>
                <a:ea typeface="Merriweather"/>
                <a:cs typeface="Merriweather"/>
                <a:sym typeface="Merriweather"/>
              </a:rPr>
              <a:t>Chancellor's external strategic advisory board, on </a:t>
            </a:r>
            <a:r>
              <a:rPr b="1" lang="en" sz="1600">
                <a:solidFill>
                  <a:srgbClr val="194573"/>
                </a:solidFill>
                <a:highlight>
                  <a:srgbClr val="FFFFFF"/>
                </a:highlight>
                <a:latin typeface="Merriweather"/>
                <a:ea typeface="Merriweather"/>
                <a:cs typeface="Merriweather"/>
                <a:sym typeface="Merriweather"/>
              </a:rPr>
              <a:t>Monday, April 13 in California Hall</a:t>
            </a:r>
            <a:r>
              <a:rPr lang="en" sz="160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 </a:t>
            </a:r>
            <a:endParaRPr sz="160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3020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4573"/>
              </a:buClr>
              <a:buSzPts val="1600"/>
              <a:buFont typeface="Merriweather"/>
              <a:buChar char="○"/>
            </a:pPr>
            <a:r>
              <a:rPr lang="en" sz="1600">
                <a:solidFill>
                  <a:srgbClr val="194573"/>
                </a:solidFill>
                <a:highlight>
                  <a:srgbClr val="FFFFFF"/>
                </a:highlight>
                <a:latin typeface="Merriweather"/>
                <a:ea typeface="Merriweather"/>
                <a:cs typeface="Merriweather"/>
                <a:sym typeface="Merriweather"/>
              </a:rPr>
              <a:t>Gathering of key external supporters of campus and will provide an opportunity for them to hear directly from student leadership</a:t>
            </a:r>
            <a:endParaRPr sz="1600">
              <a:solidFill>
                <a:srgbClr val="194573"/>
              </a:solidFill>
              <a:highlight>
                <a:srgbClr val="FFFFFF"/>
              </a:highlight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302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4573"/>
              </a:buClr>
              <a:buSzPts val="1600"/>
              <a:buFont typeface="Merriweather"/>
              <a:buChar char="●"/>
            </a:pPr>
            <a:r>
              <a:rPr b="1" lang="en" sz="1600">
                <a:solidFill>
                  <a:srgbClr val="194573"/>
                </a:solidFill>
                <a:highlight>
                  <a:srgbClr val="FFFFFF"/>
                </a:highlight>
                <a:latin typeface="Merriweather"/>
                <a:ea typeface="Merriweather"/>
                <a:cs typeface="Merriweather"/>
                <a:sym typeface="Merriweather"/>
              </a:rPr>
              <a:t>ACTION ITEM!!!</a:t>
            </a:r>
            <a:endParaRPr b="1" sz="1600">
              <a:solidFill>
                <a:srgbClr val="194573"/>
              </a:solidFill>
              <a:highlight>
                <a:srgbClr val="FFFFFF"/>
              </a:highlight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3020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4573"/>
              </a:buClr>
              <a:buSzPts val="1600"/>
              <a:buFont typeface="Merriweather"/>
              <a:buChar char="○"/>
            </a:pPr>
            <a:r>
              <a:rPr lang="en" sz="1600">
                <a:solidFill>
                  <a:srgbClr val="194573"/>
                </a:solidFill>
                <a:highlight>
                  <a:srgbClr val="FFFFFF"/>
                </a:highlight>
                <a:latin typeface="Merriweather"/>
                <a:ea typeface="Merriweather"/>
                <a:cs typeface="Merriweather"/>
                <a:sym typeface="Merriweather"/>
              </a:rPr>
              <a:t>Email Abby back with accomplishments from your Exec/Senate term, and issue areas that you focused on so that we can </a:t>
            </a:r>
            <a:r>
              <a:rPr lang="en" sz="1600">
                <a:solidFill>
                  <a:srgbClr val="194573"/>
                </a:solidFill>
                <a:highlight>
                  <a:srgbClr val="FFFFFF"/>
                </a:highlight>
                <a:latin typeface="Merriweather"/>
                <a:ea typeface="Merriweather"/>
                <a:cs typeface="Merriweather"/>
                <a:sym typeface="Merriweather"/>
              </a:rPr>
              <a:t>include this information in the presentation!</a:t>
            </a:r>
            <a:endParaRPr sz="1600">
              <a:solidFill>
                <a:srgbClr val="194573"/>
              </a:solidFill>
              <a:highlight>
                <a:srgbClr val="FFFFFF"/>
              </a:highlight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302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4573"/>
              </a:buClr>
              <a:buSzPts val="1600"/>
              <a:buFont typeface="Merriweather"/>
              <a:buChar char="●"/>
            </a:pPr>
            <a:r>
              <a:rPr lang="en" sz="1600">
                <a:solidFill>
                  <a:srgbClr val="194573"/>
                </a:solidFill>
                <a:highlight>
                  <a:srgbClr val="FFFFFF"/>
                </a:highlight>
                <a:latin typeface="Merriweather"/>
                <a:ea typeface="Merriweather"/>
                <a:cs typeface="Merriweather"/>
                <a:sym typeface="Merriweather"/>
              </a:rPr>
              <a:t>As always…</a:t>
            </a:r>
            <a:endParaRPr sz="1600">
              <a:solidFill>
                <a:srgbClr val="194573"/>
              </a:solidFill>
              <a:highlight>
                <a:srgbClr val="FFFFFF"/>
              </a:highlight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30200" lvl="1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4573"/>
              </a:buClr>
              <a:buSzPts val="1600"/>
              <a:buFont typeface="Merriweather"/>
              <a:buChar char="○"/>
            </a:pPr>
            <a:r>
              <a:rPr lang="en" sz="1600">
                <a:solidFill>
                  <a:srgbClr val="194573"/>
                </a:solidFill>
                <a:highlight>
                  <a:srgbClr val="FFFFFF"/>
                </a:highlight>
                <a:latin typeface="Merriweather"/>
                <a:ea typeface="Merriweather"/>
                <a:cs typeface="Merriweather"/>
                <a:sym typeface="Merriweather"/>
              </a:rPr>
              <a:t>If you have concerns or questions you would like elevated in administrative meetings </a:t>
            </a:r>
            <a:r>
              <a:rPr b="1" lang="en" sz="1600">
                <a:solidFill>
                  <a:srgbClr val="194573"/>
                </a:solidFill>
                <a:highlight>
                  <a:srgbClr val="FFFFFF"/>
                </a:highlight>
                <a:latin typeface="Merriweather"/>
                <a:ea typeface="Merriweather"/>
                <a:cs typeface="Merriweather"/>
                <a:sym typeface="Merriweather"/>
              </a:rPr>
              <a:t>please reach out to include them in our discussions/agenda!</a:t>
            </a:r>
            <a:endParaRPr sz="1600">
              <a:solidFill>
                <a:srgbClr val="194573"/>
              </a:solidFill>
              <a:highlight>
                <a:srgbClr val="FFFFFF"/>
              </a:highlight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73" name="Google Shape;73;p15"/>
          <p:cNvSpPr/>
          <p:nvPr/>
        </p:nvSpPr>
        <p:spPr>
          <a:xfrm>
            <a:off x="-141850" y="1074000"/>
            <a:ext cx="9275100" cy="165900"/>
          </a:xfrm>
          <a:prstGeom prst="rect">
            <a:avLst/>
          </a:prstGeom>
          <a:solidFill>
            <a:srgbClr val="FAC24A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" name="Google Shape;74;p15"/>
          <p:cNvSpPr txBox="1"/>
          <p:nvPr>
            <p:ph type="title"/>
          </p:nvPr>
        </p:nvSpPr>
        <p:spPr>
          <a:xfrm>
            <a:off x="300800" y="270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600">
                <a:solidFill>
                  <a:srgbClr val="FFFFFF"/>
                </a:solidFill>
                <a:latin typeface="Merriweather Black"/>
                <a:ea typeface="Merriweather Black"/>
                <a:cs typeface="Merriweather Black"/>
                <a:sym typeface="Merriweather Black"/>
              </a:rPr>
              <a:t>Updates</a:t>
            </a:r>
            <a:endParaRPr sz="3600">
              <a:solidFill>
                <a:srgbClr val="FFFFFF"/>
              </a:solidFill>
              <a:latin typeface="Merriweather Black"/>
              <a:ea typeface="Merriweather Black"/>
              <a:cs typeface="Merriweather Black"/>
              <a:sym typeface="Merriweather Black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600">
              <a:solidFill>
                <a:srgbClr val="FFFFFF"/>
              </a:solidFill>
              <a:latin typeface="Merriweather Black"/>
              <a:ea typeface="Merriweather Black"/>
              <a:cs typeface="Merriweather Black"/>
              <a:sym typeface="Merriweather Black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600">
              <a:solidFill>
                <a:srgbClr val="FFFFFF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600">
                <a:solidFill>
                  <a:srgbClr val="FFFFFF"/>
                </a:solidFill>
                <a:latin typeface="Merriweather Black"/>
                <a:ea typeface="Merriweather Black"/>
                <a:cs typeface="Merriweather Black"/>
                <a:sym typeface="Merriweather Black"/>
              </a:rPr>
              <a:t>~</a:t>
            </a:r>
            <a:endParaRPr sz="3600">
              <a:solidFill>
                <a:srgbClr val="FFFFFF"/>
              </a:solidFill>
              <a:latin typeface="Merriweather Black"/>
              <a:ea typeface="Merriweather Black"/>
              <a:cs typeface="Merriweather Black"/>
              <a:sym typeface="Merriweather Black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75" name="Google Shape;75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392350" y="4511900"/>
            <a:ext cx="1855826" cy="631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6"/>
          <p:cNvSpPr/>
          <p:nvPr/>
        </p:nvSpPr>
        <p:spPr>
          <a:xfrm>
            <a:off x="-10900" y="0"/>
            <a:ext cx="9144000" cy="1152600"/>
          </a:xfrm>
          <a:prstGeom prst="rect">
            <a:avLst/>
          </a:prstGeom>
          <a:solidFill>
            <a:srgbClr val="19457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1" name="Google Shape;81;p16"/>
          <p:cNvSpPr txBox="1"/>
          <p:nvPr>
            <p:ph idx="1" type="body"/>
          </p:nvPr>
        </p:nvSpPr>
        <p:spPr>
          <a:xfrm>
            <a:off x="228200" y="1380225"/>
            <a:ext cx="4344900" cy="319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4573"/>
              </a:buClr>
              <a:buSzPts val="1400"/>
              <a:buFont typeface="Merriweather"/>
              <a:buChar char="●"/>
            </a:pPr>
            <a:r>
              <a:rPr lang="en" sz="140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ASUC Senate Meeting with Chancellor Lyons &amp; Cabinet </a:t>
            </a:r>
            <a:r>
              <a:rPr b="1" lang="en" sz="140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¾</a:t>
            </a:r>
            <a:endParaRPr b="1" sz="140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175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4573"/>
              </a:buClr>
              <a:buSzPts val="1400"/>
              <a:buFont typeface="Merriweather"/>
              <a:buChar char="●"/>
            </a:pPr>
            <a:r>
              <a:rPr lang="en" sz="140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EJCE APASD Center Searches</a:t>
            </a:r>
            <a:r>
              <a:rPr b="1" lang="en" sz="140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 3/6</a:t>
            </a:r>
            <a:endParaRPr b="1" sz="140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175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4573"/>
              </a:buClr>
              <a:buSzPts val="1400"/>
              <a:buFont typeface="Merriweather"/>
              <a:buChar char="●"/>
            </a:pPr>
            <a:r>
              <a:rPr lang="en" sz="140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Big C SIP Advisory Committee </a:t>
            </a:r>
            <a:r>
              <a:rPr b="1" lang="en" sz="140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3/6</a:t>
            </a:r>
            <a:endParaRPr b="1" sz="140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175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4573"/>
              </a:buClr>
              <a:buSzPts val="1400"/>
              <a:buFont typeface="Merriweather"/>
              <a:buChar char="●"/>
            </a:pPr>
            <a:r>
              <a:rPr lang="en" sz="140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Council of Presidents Bi-Weekly Meeting </a:t>
            </a:r>
            <a:r>
              <a:rPr b="1" lang="en" sz="140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3/8</a:t>
            </a:r>
            <a:endParaRPr b="1" sz="140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175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4573"/>
              </a:buClr>
              <a:buSzPts val="1400"/>
              <a:buFont typeface="Merriweather"/>
              <a:buChar char="●"/>
            </a:pPr>
            <a:r>
              <a:rPr lang="en" sz="140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Dean of Students Connect </a:t>
            </a:r>
            <a:r>
              <a:rPr b="1" lang="en" sz="140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3/9</a:t>
            </a:r>
            <a:endParaRPr b="1" sz="140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175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4573"/>
              </a:buClr>
              <a:buSzPts val="1400"/>
              <a:buFont typeface="Merriweather"/>
              <a:buChar char="●"/>
            </a:pPr>
            <a:r>
              <a:rPr lang="en" sz="140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ASUC Budget Committee </a:t>
            </a:r>
            <a:r>
              <a:rPr b="1" lang="en" sz="140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3/10</a:t>
            </a:r>
            <a:endParaRPr b="1" sz="140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175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4573"/>
              </a:buClr>
              <a:buSzPts val="1400"/>
              <a:buFont typeface="Merriweather"/>
              <a:buChar char="●"/>
            </a:pPr>
            <a:r>
              <a:rPr lang="en" sz="140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ASUC University &amp; External Affairs Town Hall </a:t>
            </a:r>
            <a:r>
              <a:rPr b="1" lang="en" sz="140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3/11</a:t>
            </a:r>
            <a:endParaRPr b="1" sz="140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40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82" name="Google Shape;82;p16"/>
          <p:cNvSpPr/>
          <p:nvPr/>
        </p:nvSpPr>
        <p:spPr>
          <a:xfrm>
            <a:off x="-141850" y="1074000"/>
            <a:ext cx="9275100" cy="165900"/>
          </a:xfrm>
          <a:prstGeom prst="rect">
            <a:avLst/>
          </a:prstGeom>
          <a:solidFill>
            <a:srgbClr val="FAC24A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3" name="Google Shape;83;p16"/>
          <p:cNvSpPr txBox="1"/>
          <p:nvPr>
            <p:ph type="title"/>
          </p:nvPr>
        </p:nvSpPr>
        <p:spPr>
          <a:xfrm>
            <a:off x="300800" y="233550"/>
            <a:ext cx="24681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900">
                <a:solidFill>
                  <a:srgbClr val="FFFFFF"/>
                </a:solidFill>
                <a:latin typeface="Merriweather Black"/>
                <a:ea typeface="Merriweather Black"/>
                <a:cs typeface="Merriweather Black"/>
                <a:sym typeface="Merriweather Black"/>
              </a:rPr>
              <a:t>Past Events</a:t>
            </a:r>
            <a:endParaRPr sz="2900">
              <a:solidFill>
                <a:srgbClr val="FFFFFF"/>
              </a:solidFill>
              <a:latin typeface="Merriweather Black"/>
              <a:ea typeface="Merriweather Black"/>
              <a:cs typeface="Merriweather Black"/>
              <a:sym typeface="Merriweather Black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600">
              <a:solidFill>
                <a:srgbClr val="FFFFFF"/>
              </a:solidFill>
              <a:latin typeface="Merriweather Black"/>
              <a:ea typeface="Merriweather Black"/>
              <a:cs typeface="Merriweather Black"/>
              <a:sym typeface="Merriweather Black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600">
              <a:solidFill>
                <a:srgbClr val="FFFFFF"/>
              </a:solidFill>
              <a:latin typeface="Merriweather Black"/>
              <a:ea typeface="Merriweather Black"/>
              <a:cs typeface="Merriweather Black"/>
              <a:sym typeface="Merriweather Black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600">
              <a:solidFill>
                <a:srgbClr val="FFFFFF"/>
              </a:solidFill>
              <a:latin typeface="Merriweather Black"/>
              <a:ea typeface="Merriweather Black"/>
              <a:cs typeface="Merriweather Black"/>
              <a:sym typeface="Merriweather Black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 </a:t>
            </a:r>
            <a:endParaRPr/>
          </a:p>
        </p:txBody>
      </p:sp>
      <p:pic>
        <p:nvPicPr>
          <p:cNvPr id="84" name="Google Shape;84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731809" y="4684500"/>
            <a:ext cx="1682739" cy="572701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16"/>
          <p:cNvSpPr txBox="1"/>
          <p:nvPr>
            <p:ph type="title"/>
          </p:nvPr>
        </p:nvSpPr>
        <p:spPr>
          <a:xfrm>
            <a:off x="5143500" y="233550"/>
            <a:ext cx="37302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900">
                <a:solidFill>
                  <a:srgbClr val="FFFFFF"/>
                </a:solidFill>
                <a:latin typeface="Merriweather Black"/>
                <a:ea typeface="Merriweather Black"/>
                <a:cs typeface="Merriweather Black"/>
                <a:sym typeface="Merriweather Black"/>
              </a:rPr>
              <a:t>Upcoming</a:t>
            </a:r>
            <a:r>
              <a:rPr lang="en" sz="2900">
                <a:solidFill>
                  <a:srgbClr val="FFFFFF"/>
                </a:solidFill>
                <a:latin typeface="Merriweather Black"/>
                <a:ea typeface="Merriweather Black"/>
                <a:cs typeface="Merriweather Black"/>
                <a:sym typeface="Merriweather Black"/>
              </a:rPr>
              <a:t> Events</a:t>
            </a:r>
            <a:endParaRPr sz="2900">
              <a:solidFill>
                <a:srgbClr val="FFFFFF"/>
              </a:solidFill>
              <a:latin typeface="Merriweather Black"/>
              <a:ea typeface="Merriweather Black"/>
              <a:cs typeface="Merriweather Black"/>
              <a:sym typeface="Merriweather Black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600">
              <a:solidFill>
                <a:srgbClr val="FFFFFF"/>
              </a:solidFill>
              <a:latin typeface="Merriweather Black"/>
              <a:ea typeface="Merriweather Black"/>
              <a:cs typeface="Merriweather Black"/>
              <a:sym typeface="Merriweather Black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600">
              <a:solidFill>
                <a:srgbClr val="FFFFFF"/>
              </a:solidFill>
              <a:latin typeface="Merriweather Black"/>
              <a:ea typeface="Merriweather Black"/>
              <a:cs typeface="Merriweather Black"/>
              <a:sym typeface="Merriweather Black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600">
              <a:solidFill>
                <a:srgbClr val="FFFFFF"/>
              </a:solidFill>
              <a:latin typeface="Merriweather Black"/>
              <a:ea typeface="Merriweather Black"/>
              <a:cs typeface="Merriweather Black"/>
              <a:sym typeface="Merriweather Black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16"/>
          <p:cNvSpPr txBox="1"/>
          <p:nvPr>
            <p:ph idx="1" type="body"/>
          </p:nvPr>
        </p:nvSpPr>
        <p:spPr>
          <a:xfrm>
            <a:off x="4573100" y="1239900"/>
            <a:ext cx="4344900" cy="3357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4573"/>
              </a:buClr>
              <a:buSzPts val="1400"/>
              <a:buFont typeface="Merriweather"/>
              <a:buChar char="●"/>
            </a:pPr>
            <a:r>
              <a:rPr lang="en" sz="140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Big C SIP advisory committee </a:t>
            </a:r>
            <a:r>
              <a:rPr b="1" lang="en" sz="140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3/12</a:t>
            </a:r>
            <a:endParaRPr sz="140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175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4573"/>
              </a:buClr>
              <a:buSzPts val="1400"/>
              <a:buFont typeface="Merriweather"/>
              <a:buChar char="●"/>
            </a:pPr>
            <a:r>
              <a:rPr lang="en" sz="140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Chancellor's Community Leaders Breakfast </a:t>
            </a:r>
            <a:r>
              <a:rPr b="1" lang="en" sz="140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3/13</a:t>
            </a:r>
            <a:endParaRPr b="1" sz="140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175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4573"/>
              </a:buClr>
              <a:buSzPts val="1400"/>
              <a:buFont typeface="Merriweather"/>
              <a:buChar char="●"/>
            </a:pPr>
            <a:r>
              <a:rPr lang="en" sz="140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OP x International Senators Check-In </a:t>
            </a:r>
            <a:r>
              <a:rPr b="1" lang="en" sz="140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3/13</a:t>
            </a:r>
            <a:endParaRPr b="1" sz="140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175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4573"/>
              </a:buClr>
              <a:buSzPts val="1400"/>
              <a:buFont typeface="Merriweather"/>
              <a:buChar char="●"/>
            </a:pPr>
            <a:r>
              <a:rPr lang="en" sz="140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[SU Board] BizDev &amp; Finance Committee Meeting </a:t>
            </a:r>
            <a:r>
              <a:rPr b="1" lang="en" sz="140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3/16</a:t>
            </a:r>
            <a:endParaRPr b="1" sz="140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175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4573"/>
              </a:buClr>
              <a:buSzPts val="1400"/>
              <a:buFont typeface="Merriweather"/>
              <a:buChar char="●"/>
            </a:pPr>
            <a:r>
              <a:rPr lang="en" sz="140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Alumni &amp; Donor Relations Committee </a:t>
            </a:r>
            <a:r>
              <a:rPr b="1" lang="en" sz="140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3/16</a:t>
            </a:r>
            <a:endParaRPr b="1" sz="140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175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4573"/>
              </a:buClr>
              <a:buSzPts val="1400"/>
              <a:buFont typeface="Merriweather"/>
              <a:buChar char="●"/>
            </a:pPr>
            <a:r>
              <a:rPr lang="en" sz="140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Board of Visitors Meeting </a:t>
            </a:r>
            <a:r>
              <a:rPr b="1" lang="en" sz="140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3/17</a:t>
            </a:r>
            <a:endParaRPr sz="140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175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4573"/>
              </a:buClr>
              <a:buSzPts val="1400"/>
              <a:buFont typeface="Merriweather"/>
              <a:buChar char="●"/>
            </a:pPr>
            <a:r>
              <a:rPr lang="en" sz="140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CACSSF Meeting </a:t>
            </a:r>
            <a:r>
              <a:rPr b="1" lang="en" sz="140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3/17 &amp; 3/18</a:t>
            </a:r>
            <a:endParaRPr b="1" sz="140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175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4573"/>
              </a:buClr>
              <a:buSzPts val="1400"/>
              <a:buFont typeface="Merriweather"/>
              <a:buChar char="●"/>
            </a:pPr>
            <a:r>
              <a:rPr lang="en" sz="140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Student Affairs + ASUC Monthly Meeting </a:t>
            </a:r>
            <a:r>
              <a:rPr b="1" lang="en" sz="140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3/18</a:t>
            </a:r>
            <a:endParaRPr sz="140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175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4573"/>
              </a:buClr>
              <a:buSzPts val="1400"/>
              <a:buFont typeface="Merriweather"/>
              <a:buChar char="●"/>
            </a:pPr>
            <a:r>
              <a:rPr lang="en" sz="140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SU Monthly Board of Directors Meeting </a:t>
            </a:r>
            <a:r>
              <a:rPr b="1" lang="en" sz="140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3/18</a:t>
            </a:r>
            <a:endParaRPr sz="140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175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4573"/>
              </a:buClr>
              <a:buSzPts val="1400"/>
              <a:buFont typeface="Merriweather"/>
              <a:buChar char="●"/>
            </a:pPr>
            <a:r>
              <a:rPr lang="en" sz="140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BizDev &amp; Finance Committee Meeting </a:t>
            </a:r>
            <a:r>
              <a:rPr b="1" lang="en" sz="140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3/18</a:t>
            </a:r>
            <a:endParaRPr sz="140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175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4573"/>
              </a:buClr>
              <a:buSzPts val="1400"/>
              <a:buFont typeface="Merriweather"/>
              <a:buChar char="●"/>
            </a:pPr>
            <a:r>
              <a:rPr lang="en" sz="140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ASUC &amp; GA Monthly Check-In </a:t>
            </a:r>
            <a:r>
              <a:rPr b="1" lang="en" sz="140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3/18</a:t>
            </a:r>
            <a:endParaRPr b="1" sz="140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7"/>
          <p:cNvSpPr/>
          <p:nvPr/>
        </p:nvSpPr>
        <p:spPr>
          <a:xfrm flipH="1">
            <a:off x="-120000" y="283700"/>
            <a:ext cx="9264000" cy="4833900"/>
          </a:xfrm>
          <a:prstGeom prst="rtTriangle">
            <a:avLst/>
          </a:prstGeom>
          <a:solidFill>
            <a:srgbClr val="19457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2" name="Google Shape;92;p17"/>
          <p:cNvSpPr txBox="1"/>
          <p:nvPr>
            <p:ph type="ctrTitle"/>
          </p:nvPr>
        </p:nvSpPr>
        <p:spPr>
          <a:xfrm>
            <a:off x="2827650" y="3719507"/>
            <a:ext cx="6218400" cy="1751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3300">
                <a:solidFill>
                  <a:srgbClr val="FFFFFF"/>
                </a:solidFill>
                <a:latin typeface="Merriweather Black"/>
                <a:ea typeface="Merriweather Black"/>
                <a:cs typeface="Merriweather Black"/>
                <a:sym typeface="Merriweather Black"/>
              </a:rPr>
              <a:t>Contact: </a:t>
            </a:r>
            <a:r>
              <a:rPr lang="en" sz="3300" u="sng">
                <a:solidFill>
                  <a:schemeClr val="hlink"/>
                </a:solidFill>
                <a:latin typeface="Merriweather Black"/>
                <a:ea typeface="Merriweather Black"/>
                <a:cs typeface="Merriweather Black"/>
                <a:sym typeface="Merriweather Black"/>
                <a:hlinkClick r:id="rId3"/>
              </a:rPr>
              <a:t>president@asuc.org</a:t>
            </a:r>
            <a:endParaRPr sz="3300">
              <a:solidFill>
                <a:srgbClr val="FFFFFF"/>
              </a:solidFill>
              <a:latin typeface="Merriweather Black"/>
              <a:ea typeface="Merriweather Black"/>
              <a:cs typeface="Merriweather Black"/>
              <a:sym typeface="Merriweather Black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3300">
                <a:solidFill>
                  <a:srgbClr val="FFFFFF"/>
                </a:solidFill>
                <a:latin typeface="Merriweather Black"/>
                <a:ea typeface="Merriweather Black"/>
                <a:cs typeface="Merriweather Black"/>
                <a:sym typeface="Merriweather Black"/>
              </a:rPr>
              <a:t>bCal: </a:t>
            </a:r>
            <a:r>
              <a:rPr lang="en" sz="3300" u="sng">
                <a:solidFill>
                  <a:schemeClr val="hlink"/>
                </a:solidFill>
                <a:latin typeface="Merriweather Black"/>
                <a:ea typeface="Merriweather Black"/>
                <a:cs typeface="Merriweather Black"/>
                <a:sym typeface="Merriweather Black"/>
                <a:hlinkClick r:id="rId4"/>
              </a:rPr>
              <a:t>abigailverino@berkeley.edu</a:t>
            </a:r>
            <a:endParaRPr sz="3300">
              <a:solidFill>
                <a:srgbClr val="FFFFFF"/>
              </a:solidFill>
              <a:latin typeface="Merriweather Black"/>
              <a:ea typeface="Merriweather Black"/>
              <a:cs typeface="Merriweather Black"/>
              <a:sym typeface="Merriweather Black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3300">
                <a:solidFill>
                  <a:srgbClr val="FFFFFF"/>
                </a:solidFill>
                <a:latin typeface="Merriweather Black"/>
                <a:ea typeface="Merriweather Black"/>
                <a:cs typeface="Merriweather Black"/>
                <a:sym typeface="Merriweather Black"/>
              </a:rPr>
              <a:t> </a:t>
            </a:r>
            <a:endParaRPr sz="3300">
              <a:solidFill>
                <a:srgbClr val="FFFFFF"/>
              </a:solidFill>
              <a:latin typeface="Merriweather Black"/>
              <a:ea typeface="Merriweather Black"/>
              <a:cs typeface="Merriweather Black"/>
              <a:sym typeface="Merriweather Black"/>
            </a:endParaRPr>
          </a:p>
        </p:txBody>
      </p:sp>
      <p:pic>
        <p:nvPicPr>
          <p:cNvPr id="93" name="Google Shape;93;p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-719300" y="-197100"/>
            <a:ext cx="7311252" cy="2488250"/>
          </a:xfrm>
          <a:prstGeom prst="rect">
            <a:avLst/>
          </a:prstGeom>
          <a:noFill/>
          <a:ln>
            <a:noFill/>
          </a:ln>
        </p:spPr>
      </p:pic>
      <p:sp>
        <p:nvSpPr>
          <p:cNvPr id="94" name="Google Shape;94;p17"/>
          <p:cNvSpPr txBox="1"/>
          <p:nvPr>
            <p:ph type="ctrTitle"/>
          </p:nvPr>
        </p:nvSpPr>
        <p:spPr>
          <a:xfrm>
            <a:off x="182700" y="1825107"/>
            <a:ext cx="6218400" cy="1751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700">
                <a:solidFill>
                  <a:srgbClr val="194573"/>
                </a:solidFill>
                <a:latin typeface="Poltawski Nowy"/>
                <a:ea typeface="Poltawski Nowy"/>
                <a:cs typeface="Poltawski Nowy"/>
                <a:sym typeface="Poltawski Nowy"/>
              </a:rPr>
              <a:t>Questions?</a:t>
            </a:r>
            <a:endParaRPr sz="3700">
              <a:solidFill>
                <a:srgbClr val="194573"/>
              </a:solidFill>
              <a:latin typeface="Merriweather Black"/>
              <a:ea typeface="Merriweather Black"/>
              <a:cs typeface="Merriweather Black"/>
              <a:sym typeface="Merriweather Black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