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82f823c4e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82f823c4e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8f1327968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8f1327968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82f823c4e0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82f823c4e0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834635aeed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834635aeed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82f823c4e0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82f823c4e0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mailto:president@asuc.org" TargetMode="External"/><Relationship Id="rId4" Type="http://schemas.openxmlformats.org/officeDocument/2006/relationships/hyperlink" Target="mailto:abigailverino@berkeley.edu" TargetMode="External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3290112" y="4047418"/>
            <a:ext cx="6218400" cy="86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300">
                <a:solidFill>
                  <a:srgbClr val="FCFCFC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ASUC Office of the President Senate Announcements</a:t>
            </a:r>
            <a:endParaRPr b="1" sz="3300">
              <a:solidFill>
                <a:srgbClr val="FCFCFC"/>
              </a:solidFill>
              <a:latin typeface="Poltawski Nowy"/>
              <a:ea typeface="Poltawski Nowy"/>
              <a:cs typeface="Poltawski Nowy"/>
              <a:sym typeface="Poltawski Now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4631700" y="4379300"/>
            <a:ext cx="48768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Wednesday, Oct. 29th</a:t>
            </a:r>
            <a:endParaRPr>
              <a:solidFill>
                <a:srgbClr val="FFFFFF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>
            <p:ph type="title"/>
          </p:nvPr>
        </p:nvSpPr>
        <p:spPr>
          <a:xfrm>
            <a:off x="235400" y="194175"/>
            <a:ext cx="8520600" cy="87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Updates!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175" y="3968300"/>
            <a:ext cx="3931525" cy="1338026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429550"/>
            <a:ext cx="8757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000"/>
              <a:buFont typeface="Merriweather"/>
              <a:buChar char="●"/>
            </a:pPr>
            <a:r>
              <a:rPr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Working with Berkeley Food Pantry, Basic Needs Center &amp; Berkeley Student Food Collective to provide groceries for students amidst SNAP benefits shutdown</a:t>
            </a:r>
            <a:endParaRPr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000"/>
              <a:buFont typeface="Merriweather"/>
              <a:buChar char="●"/>
            </a:pPr>
            <a:r>
              <a:rPr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Meeting with Chief Pittman (UCPD) sending out email </a:t>
            </a:r>
            <a:r>
              <a:rPr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for agenda items</a:t>
            </a:r>
            <a:endParaRPr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000"/>
              <a:buFont typeface="Merriweather"/>
              <a:buChar char="●"/>
            </a:pPr>
            <a:r>
              <a:rPr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Meeting with the Chancellor</a:t>
            </a:r>
            <a:endParaRPr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000"/>
              <a:buFont typeface="Merriweather"/>
              <a:buChar char="○"/>
            </a:pPr>
            <a:r>
              <a:rPr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Minority Serving Institution Funding</a:t>
            </a:r>
            <a:endParaRPr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000"/>
              <a:buFont typeface="Merriweather"/>
              <a:buChar char="○"/>
            </a:pPr>
            <a:r>
              <a:rPr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ICE Presence in the Bay Area</a:t>
            </a:r>
            <a:endParaRPr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000"/>
              <a:buFont typeface="Merriweather"/>
              <a:buChar char="○"/>
            </a:pPr>
            <a:r>
              <a:rPr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Termination of SNAP Benefits</a:t>
            </a:r>
            <a:endParaRPr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 txBox="1"/>
          <p:nvPr>
            <p:ph type="title"/>
          </p:nvPr>
        </p:nvSpPr>
        <p:spPr>
          <a:xfrm>
            <a:off x="235400" y="194175"/>
            <a:ext cx="8774100" cy="80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5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Past </a:t>
            </a:r>
            <a:r>
              <a:rPr lang="en" sz="35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Events                  </a:t>
            </a:r>
            <a:r>
              <a:rPr lang="en" sz="3500">
                <a:solidFill>
                  <a:schemeClr val="lt1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Upcoming Events</a:t>
            </a:r>
            <a:endParaRPr sz="35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>
            <a:off x="311700" y="1429550"/>
            <a:ext cx="44544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6075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50"/>
              <a:buFont typeface="Georgia"/>
              <a:buChar char="●"/>
            </a:pPr>
            <a:r>
              <a:rPr lang="en" sz="1850">
                <a:solidFill>
                  <a:srgbClr val="194573"/>
                </a:solidFill>
                <a:latin typeface="Georgia"/>
                <a:ea typeface="Georgia"/>
                <a:cs typeface="Georgia"/>
                <a:sym typeface="Georgia"/>
              </a:rPr>
              <a:t>Meeting with Chancellor Lyons 10/27</a:t>
            </a:r>
            <a:endParaRPr sz="1850">
              <a:solidFill>
                <a:srgbClr val="194573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6075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50"/>
              <a:buFont typeface="Georgia"/>
              <a:buChar char="●"/>
            </a:pPr>
            <a:r>
              <a:rPr lang="en" sz="1850">
                <a:solidFill>
                  <a:srgbClr val="194573"/>
                </a:solidFill>
                <a:latin typeface="Georgia"/>
                <a:ea typeface="Georgia"/>
                <a:cs typeface="Georgia"/>
                <a:sym typeface="Georgia"/>
              </a:rPr>
              <a:t>Meeting with VPAP Lisa Alvarez-Cohen 10/27</a:t>
            </a:r>
            <a:endParaRPr sz="1850">
              <a:solidFill>
                <a:srgbClr val="194573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4827500" y="1429550"/>
            <a:ext cx="4182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t/>
            </a:r>
            <a:endParaRPr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175" y="3968300"/>
            <a:ext cx="3931525" cy="133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6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6"/>
          <p:cNvSpPr txBox="1"/>
          <p:nvPr>
            <p:ph type="title"/>
          </p:nvPr>
        </p:nvSpPr>
        <p:spPr>
          <a:xfrm>
            <a:off x="311700" y="289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OP </a:t>
            </a: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Events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8900" y="4081537"/>
            <a:ext cx="3598802" cy="1224788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 txBox="1"/>
          <p:nvPr>
            <p:ph idx="1" type="body"/>
          </p:nvPr>
        </p:nvSpPr>
        <p:spPr>
          <a:xfrm>
            <a:off x="311700" y="1429550"/>
            <a:ext cx="8757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OP Bake Sale for Breast Cancer Awareness Month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○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Oct. 22 &amp; 23 - all proceeds to the Women’s Cancer Resource Center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Student Safety Night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○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Oct. 24 - DV Awareness Month (organizations: End Overdose, She’s Birdie, etc.)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7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7"/>
          <p:cNvSpPr txBox="1"/>
          <p:nvPr>
            <p:ph type="title"/>
          </p:nvPr>
        </p:nvSpPr>
        <p:spPr>
          <a:xfrm>
            <a:off x="300800" y="270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lt1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Action Items</a:t>
            </a:r>
            <a:endParaRPr sz="3600">
              <a:solidFill>
                <a:schemeClr val="lt1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4150" y="4335400"/>
            <a:ext cx="2687150" cy="91452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7"/>
          <p:cNvSpPr txBox="1"/>
          <p:nvPr>
            <p:ph idx="1" type="body"/>
          </p:nvPr>
        </p:nvSpPr>
        <p:spPr>
          <a:xfrm>
            <a:off x="300800" y="1394775"/>
            <a:ext cx="86199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200"/>
              <a:buFont typeface="Merriweather"/>
              <a:buChar char="●"/>
            </a:pPr>
            <a:r>
              <a:rPr lang="en" sz="22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Nimble Strategy Session </a:t>
            </a:r>
            <a:endParaRPr sz="22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8"/>
          <p:cNvSpPr txBox="1"/>
          <p:nvPr>
            <p:ph type="ctrTitle"/>
          </p:nvPr>
        </p:nvSpPr>
        <p:spPr>
          <a:xfrm>
            <a:off x="2827650" y="37195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Contact: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3"/>
              </a:rPr>
              <a:t>president@asuc.org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bCal: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4"/>
              </a:rPr>
              <a:t>abigailverino@berkeley.edu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8"/>
          <p:cNvSpPr txBox="1"/>
          <p:nvPr>
            <p:ph type="ctrTitle"/>
          </p:nvPr>
        </p:nvSpPr>
        <p:spPr>
          <a:xfrm>
            <a:off x="182700" y="18251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194573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Questions?</a:t>
            </a:r>
            <a:endParaRPr sz="3700">
              <a:solidFill>
                <a:srgbClr val="19457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