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9" Type="http://schemas.openxmlformats.org/officeDocument/2006/relationships/slide" Target="slides/slide5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g382f823c4e0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" name="Google Shape;60;g382f823c4e0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7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g382f823c4e0_1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" name="Google Shape;69;g382f823c4e0_1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g382f823c4e0_1_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" name="Google Shape;78;g382f823c4e0_1_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Isa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g3806311752f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" name="Google Shape;87;g3806311752f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g3834635aeed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g3834635aeed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82f823c4e0_1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Google Shape;105;g382f823c4e0_1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3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hyperlink" Target="mailto:president@asuc.org" TargetMode="External"/><Relationship Id="rId4" Type="http://schemas.openxmlformats.org/officeDocument/2006/relationships/hyperlink" Target="mailto:abigailverino@berkeley.edu" TargetMode="External"/><Relationship Id="rId5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" name="Google Shape;55;p13"/>
          <p:cNvSpPr txBox="1"/>
          <p:nvPr>
            <p:ph type="ctrTitle"/>
          </p:nvPr>
        </p:nvSpPr>
        <p:spPr>
          <a:xfrm>
            <a:off x="3290112" y="4047418"/>
            <a:ext cx="6218400" cy="861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3300">
                <a:solidFill>
                  <a:srgbClr val="FCFCFC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ASUC Office of the President Senate Announcements</a:t>
            </a:r>
            <a:endParaRPr b="1" sz="3300">
              <a:solidFill>
                <a:srgbClr val="FCFCFC"/>
              </a:solidFill>
              <a:latin typeface="Poltawski Nowy"/>
              <a:ea typeface="Poltawski Nowy"/>
              <a:cs typeface="Poltawski Nowy"/>
              <a:sym typeface="Poltawski Now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sp>
        <p:nvSpPr>
          <p:cNvPr id="56" name="Google Shape;56;p13"/>
          <p:cNvSpPr txBox="1"/>
          <p:nvPr>
            <p:ph idx="1" type="subTitle"/>
          </p:nvPr>
        </p:nvSpPr>
        <p:spPr>
          <a:xfrm>
            <a:off x="4631700" y="4379300"/>
            <a:ext cx="4876800" cy="73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FFFFFF"/>
                </a:solidFill>
                <a:latin typeface="Merriweather Light"/>
                <a:ea typeface="Merriweather Light"/>
                <a:cs typeface="Merriweather Light"/>
                <a:sym typeface="Merriweather Light"/>
              </a:rPr>
              <a:t>Wednesday, Sept. 24th</a:t>
            </a:r>
            <a:endParaRPr>
              <a:solidFill>
                <a:srgbClr val="FFFFFF"/>
              </a:solidFill>
              <a:latin typeface="Merriweather Light"/>
              <a:ea typeface="Merriweather Light"/>
              <a:cs typeface="Merriweather Light"/>
              <a:sym typeface="Merriweather Light"/>
            </a:endParaRPr>
          </a:p>
        </p:txBody>
      </p:sp>
      <p:pic>
        <p:nvPicPr>
          <p:cNvPr id="57" name="Google Shape;57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4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" name="Google Shape;63;p14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First South Asian Caucus meeting 9/19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CAA Distinguished Board Members meeting 9/22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Boston Walden Trust 9/22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Chancellor/VPAP Chief of Staff 9/22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Execs Meeting 9/22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Builders of Berkeley 9/23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EVP x Amnesty 9/23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  <p:sp>
        <p:nvSpPr>
          <p:cNvPr id="64" name="Google Shape;64;p14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14"/>
          <p:cNvSpPr txBox="1"/>
          <p:nvPr>
            <p:ph type="title"/>
          </p:nvPr>
        </p:nvSpPr>
        <p:spPr>
          <a:xfrm>
            <a:off x="311700" y="2532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Events/Committee </a:t>
            </a: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Meetings 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5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" name="Google Shape;72;p15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3" name="Google Shape;73;p15"/>
          <p:cNvSpPr txBox="1"/>
          <p:nvPr>
            <p:ph type="title"/>
          </p:nvPr>
        </p:nvSpPr>
        <p:spPr>
          <a:xfrm>
            <a:off x="311700" y="289950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Upcoming Meetings/Events</a:t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" name="Google Shape;74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68900" y="4081537"/>
            <a:ext cx="3598802" cy="1224788"/>
          </a:xfrm>
          <a:prstGeom prst="rect">
            <a:avLst/>
          </a:prstGeom>
          <a:noFill/>
          <a:ln>
            <a:noFill/>
          </a:ln>
        </p:spPr>
      </p:pic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Multicultural Initiative Fund Launch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IT Strategy Committee 9/25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Cal History, Spirit, and Traditions Decal 9/25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All-Staff 9/25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CAA Planning 9/26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CACSSF Onboarding 9/26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EVP Hunger Strike Solidarity Video 9/26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Headlands Brewery Connection Meeting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6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16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16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Office of the President Events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" name="Google Shape;83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6" title="F3CEEFC9-9D5C-4691-B249-FC3A7E737243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848875" y="1429550"/>
            <a:ext cx="3293649" cy="32936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17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0" name="Google Shape;90;p17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1" name="Google Shape;91;p17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Highlights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92" name="Google Shape;92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7" title="IMG_5627.jp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37438" y="1358475"/>
            <a:ext cx="2716515" cy="35988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8"/>
          <p:cNvSpPr/>
          <p:nvPr/>
        </p:nvSpPr>
        <p:spPr>
          <a:xfrm>
            <a:off x="-10900" y="0"/>
            <a:ext cx="9144000" cy="1152600"/>
          </a:xfrm>
          <a:prstGeom prst="rect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" name="Google Shape;99;p18"/>
          <p:cNvSpPr/>
          <p:nvPr/>
        </p:nvSpPr>
        <p:spPr>
          <a:xfrm>
            <a:off x="-141850" y="1074000"/>
            <a:ext cx="9275100" cy="165900"/>
          </a:xfrm>
          <a:prstGeom prst="rect">
            <a:avLst/>
          </a:prstGeom>
          <a:solidFill>
            <a:srgbClr val="FAC24A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" name="Google Shape;100;p18"/>
          <p:cNvSpPr txBox="1"/>
          <p:nvPr>
            <p:ph type="title"/>
          </p:nvPr>
        </p:nvSpPr>
        <p:spPr>
          <a:xfrm>
            <a:off x="300800" y="270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3600">
                <a:solidFill>
                  <a:schemeClr val="lt1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Action Item</a:t>
            </a:r>
            <a:endParaRPr sz="3600">
              <a:solidFill>
                <a:schemeClr val="lt1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36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1" name="Google Shape;101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636175" y="3968300"/>
            <a:ext cx="3931525" cy="1338026"/>
          </a:xfrm>
          <a:prstGeom prst="rect">
            <a:avLst/>
          </a:prstGeom>
          <a:noFill/>
          <a:ln>
            <a:noFill/>
          </a:ln>
        </p:spPr>
      </p:pic>
      <p:sp>
        <p:nvSpPr>
          <p:cNvPr id="102" name="Google Shape;102;p18"/>
          <p:cNvSpPr txBox="1"/>
          <p:nvPr>
            <p:ph idx="1" type="body"/>
          </p:nvPr>
        </p:nvSpPr>
        <p:spPr>
          <a:xfrm>
            <a:off x="311700" y="1429550"/>
            <a:ext cx="8757000" cy="34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Senate Coffee Chats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  <a:p>
            <a:pPr indent="-361950" lvl="0" marL="45720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4573"/>
              </a:buClr>
              <a:buSzPts val="2100"/>
              <a:buFont typeface="Merriweather"/>
              <a:buChar char="●"/>
            </a:pPr>
            <a:r>
              <a:rPr lang="en" sz="2100">
                <a:solidFill>
                  <a:srgbClr val="194573"/>
                </a:solidFill>
                <a:latin typeface="Merriweather"/>
                <a:ea typeface="Merriweather"/>
                <a:cs typeface="Merriweather"/>
                <a:sym typeface="Merriweather"/>
              </a:rPr>
              <a:t>OP x AAVP - Strategic Planning Committee </a:t>
            </a:r>
            <a:endParaRPr sz="2100">
              <a:solidFill>
                <a:srgbClr val="194573"/>
              </a:solidFill>
              <a:latin typeface="Merriweather"/>
              <a:ea typeface="Merriweather"/>
              <a:cs typeface="Merriweather"/>
              <a:sym typeface="Merriweather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19"/>
          <p:cNvSpPr/>
          <p:nvPr/>
        </p:nvSpPr>
        <p:spPr>
          <a:xfrm flipH="1">
            <a:off x="-120000" y="283700"/>
            <a:ext cx="9264000" cy="4833900"/>
          </a:xfrm>
          <a:prstGeom prst="rtTriangle">
            <a:avLst/>
          </a:prstGeom>
          <a:solidFill>
            <a:srgbClr val="194573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19"/>
          <p:cNvSpPr txBox="1"/>
          <p:nvPr>
            <p:ph type="ctrTitle"/>
          </p:nvPr>
        </p:nvSpPr>
        <p:spPr>
          <a:xfrm>
            <a:off x="2827650" y="37195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Contact: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3"/>
              </a:rPr>
              <a:t>president@asuc.org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bCal: </a:t>
            </a:r>
            <a:r>
              <a:rPr lang="en" sz="3300" u="sng">
                <a:solidFill>
                  <a:schemeClr val="hlink"/>
                </a:solidFill>
                <a:latin typeface="Merriweather Black"/>
                <a:ea typeface="Merriweather Black"/>
                <a:cs typeface="Merriweather Black"/>
                <a:sym typeface="Merriweather Black"/>
                <a:hlinkClick r:id="rId4"/>
              </a:rPr>
              <a:t>abigailverino@berkeley.edu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3300">
                <a:solidFill>
                  <a:srgbClr val="FFFFFF"/>
                </a:solidFill>
                <a:latin typeface="Merriweather Black"/>
                <a:ea typeface="Merriweather Black"/>
                <a:cs typeface="Merriweather Black"/>
                <a:sym typeface="Merriweather Black"/>
              </a:rPr>
              <a:t> </a:t>
            </a:r>
            <a:endParaRPr sz="3300">
              <a:solidFill>
                <a:srgbClr val="FFFFFF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  <p:pic>
        <p:nvPicPr>
          <p:cNvPr id="109" name="Google Shape;109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719300" y="-197100"/>
            <a:ext cx="7311252" cy="2488250"/>
          </a:xfrm>
          <a:prstGeom prst="rect">
            <a:avLst/>
          </a:prstGeom>
          <a:noFill/>
          <a:ln>
            <a:noFill/>
          </a:ln>
        </p:spPr>
      </p:pic>
      <p:sp>
        <p:nvSpPr>
          <p:cNvPr id="110" name="Google Shape;110;p19"/>
          <p:cNvSpPr txBox="1"/>
          <p:nvPr>
            <p:ph type="ctrTitle"/>
          </p:nvPr>
        </p:nvSpPr>
        <p:spPr>
          <a:xfrm>
            <a:off x="182700" y="1825107"/>
            <a:ext cx="6218400" cy="1751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700">
                <a:solidFill>
                  <a:srgbClr val="194573"/>
                </a:solidFill>
                <a:latin typeface="Poltawski Nowy"/>
                <a:ea typeface="Poltawski Nowy"/>
                <a:cs typeface="Poltawski Nowy"/>
                <a:sym typeface="Poltawski Nowy"/>
              </a:rPr>
              <a:t>Questions?</a:t>
            </a:r>
            <a:endParaRPr sz="3700">
              <a:solidFill>
                <a:srgbClr val="194573"/>
              </a:solidFill>
              <a:latin typeface="Merriweather Black"/>
              <a:ea typeface="Merriweather Black"/>
              <a:cs typeface="Merriweather Black"/>
              <a:sym typeface="Merriweather Black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